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4"/>
  </p:sldMasterIdLst>
  <p:notesMasterIdLst>
    <p:notesMasterId r:id="rId64"/>
  </p:notesMasterIdLst>
  <p:handoutMasterIdLst>
    <p:handoutMasterId r:id="rId65"/>
  </p:handoutMasterIdLst>
  <p:sldIdLst>
    <p:sldId id="256" r:id="rId5"/>
    <p:sldId id="266" r:id="rId6"/>
    <p:sldId id="257" r:id="rId7"/>
    <p:sldId id="358" r:id="rId8"/>
    <p:sldId id="278" r:id="rId9"/>
    <p:sldId id="258" r:id="rId10"/>
    <p:sldId id="279" r:id="rId11"/>
    <p:sldId id="280" r:id="rId12"/>
    <p:sldId id="261" r:id="rId13"/>
    <p:sldId id="281" r:id="rId14"/>
    <p:sldId id="282" r:id="rId15"/>
    <p:sldId id="283" r:id="rId16"/>
    <p:sldId id="262" r:id="rId17"/>
    <p:sldId id="263" r:id="rId18"/>
    <p:sldId id="267" r:id="rId19"/>
    <p:sldId id="286" r:id="rId20"/>
    <p:sldId id="269" r:id="rId21"/>
    <p:sldId id="273" r:id="rId22"/>
    <p:sldId id="330" r:id="rId23"/>
    <p:sldId id="331" r:id="rId24"/>
    <p:sldId id="346" r:id="rId25"/>
    <p:sldId id="332" r:id="rId26"/>
    <p:sldId id="333" r:id="rId27"/>
    <p:sldId id="334" r:id="rId28"/>
    <p:sldId id="335" r:id="rId29"/>
    <p:sldId id="337" r:id="rId30"/>
    <p:sldId id="348" r:id="rId31"/>
    <p:sldId id="349" r:id="rId32"/>
    <p:sldId id="340" r:id="rId33"/>
    <p:sldId id="341" r:id="rId34"/>
    <p:sldId id="342" r:id="rId35"/>
    <p:sldId id="356" r:id="rId36"/>
    <p:sldId id="357" r:id="rId37"/>
    <p:sldId id="289" r:id="rId38"/>
    <p:sldId id="290" r:id="rId39"/>
    <p:sldId id="291" r:id="rId40"/>
    <p:sldId id="292" r:id="rId41"/>
    <p:sldId id="359" r:id="rId42"/>
    <p:sldId id="353" r:id="rId43"/>
    <p:sldId id="361" r:id="rId44"/>
    <p:sldId id="362" r:id="rId45"/>
    <p:sldId id="415" r:id="rId46"/>
    <p:sldId id="408" r:id="rId47"/>
    <p:sldId id="410" r:id="rId48"/>
    <p:sldId id="411" r:id="rId49"/>
    <p:sldId id="344" r:id="rId50"/>
    <p:sldId id="416" r:id="rId51"/>
    <p:sldId id="417" r:id="rId52"/>
    <p:sldId id="418" r:id="rId53"/>
    <p:sldId id="419" r:id="rId54"/>
    <p:sldId id="420" r:id="rId55"/>
    <p:sldId id="428" r:id="rId56"/>
    <p:sldId id="394" r:id="rId57"/>
    <p:sldId id="395" r:id="rId58"/>
    <p:sldId id="397" r:id="rId59"/>
    <p:sldId id="434" r:id="rId60"/>
    <p:sldId id="435" r:id="rId61"/>
    <p:sldId id="276" r:id="rId62"/>
    <p:sldId id="277" r:id="rId63"/>
  </p:sldIdLst>
  <p:sldSz cx="12192000" cy="6858000"/>
  <p:notesSz cx="10018713" cy="6884988"/>
  <p:defaultTextStyle>
    <a:defPPr rtl="0">
      <a:defRPr lang="ja-jp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A16E4"/>
    <a:srgbClr val="F558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484" autoAdjust="0"/>
  </p:normalViewPr>
  <p:slideViewPr>
    <p:cSldViewPr snapToGrid="0">
      <p:cViewPr varScale="1">
        <p:scale>
          <a:sx n="110" d="100"/>
          <a:sy n="110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presProps" Target="presProp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C2AEF700-9B0B-4359-8356-DCE7EE4E41C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1442" cy="345445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l">
              <a:defRPr sz="1300"/>
            </a:lvl1pPr>
          </a:lstStyle>
          <a:p>
            <a:pPr rtl="0"/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B9BF05B-06DB-4EC8-B476-CF95F9BD85E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74952" y="1"/>
            <a:ext cx="4341442" cy="345445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r">
              <a:defRPr sz="1300"/>
            </a:lvl1pPr>
          </a:lstStyle>
          <a:p>
            <a:pPr rtl="0"/>
            <a:fld id="{99CD54F5-3533-4A49-B843-B346DA77A654}" type="datetime1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5/28/2025</a:t>
            </a:fld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321952E-79CD-4E03-AAEB-C22680419E2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39544"/>
            <a:ext cx="4341442" cy="345444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l">
              <a:defRPr sz="1300"/>
            </a:lvl1pPr>
          </a:lstStyle>
          <a:p>
            <a:pPr rtl="0"/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3DCA65F-8548-4E36-8331-FD471638BD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74952" y="6539544"/>
            <a:ext cx="4341442" cy="345444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r">
              <a:defRPr sz="1300"/>
            </a:lvl1pPr>
          </a:lstStyle>
          <a:p>
            <a:pPr rtl="0"/>
            <a:fld id="{18CE0281-66A0-46B8-BDE2-AEF0C7453753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5735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1442" cy="345445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l">
              <a:defRPr sz="13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74952" y="1"/>
            <a:ext cx="4341442" cy="345445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r">
              <a:defRPr sz="13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BD50C92D-F5E9-4DB1-970C-690E2E9BEA24}" type="datetime1">
              <a:rPr lang="en-US" altLang="ja-JP" noProof="0" smtClean="0"/>
              <a:pPr/>
              <a:t>5/28/2025</a:t>
            </a:fld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860425"/>
            <a:ext cx="4132263" cy="2324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88" tIns="48294" rIns="96588" bIns="48294" rtlCol="0" anchor="ctr"/>
          <a:lstStyle/>
          <a:p>
            <a:pPr rt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01872" y="3313400"/>
            <a:ext cx="8014970" cy="2710965"/>
          </a:xfrm>
          <a:prstGeom prst="rect">
            <a:avLst/>
          </a:prstGeom>
        </p:spPr>
        <p:txBody>
          <a:bodyPr vert="horz" lIns="96588" tIns="48294" rIns="96588" bIns="48294" rtlCol="0"/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39544"/>
            <a:ext cx="4341442" cy="345444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l">
              <a:defRPr sz="13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74952" y="6539544"/>
            <a:ext cx="4341442" cy="345444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r">
              <a:defRPr sz="13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99EDED1C-4656-4CF8-AD34-DC4A65BB3913}" type="slidenum">
              <a:rPr lang="en-US" altLang="ja-JP" noProof="0" smtClean="0"/>
              <a:pPr/>
              <a:t>‹#›</a:t>
            </a:fld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54299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99EDED1C-4656-4CF8-AD34-DC4A65BB3913}" type="slidenum">
              <a:rPr lang="en-US" altLang="ja-JP" smtClean="0"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408423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スライド イメージ プレースホルダ 1">
            <a:extLst>
              <a:ext uri="{FF2B5EF4-FFF2-40B4-BE49-F238E27FC236}">
                <a16:creationId xmlns:a16="http://schemas.microsoft.com/office/drawing/2014/main" id="{838C2436-8A34-D27C-43B2-9BF096AEEC0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ノート プレースホルダ 2">
            <a:extLst>
              <a:ext uri="{FF2B5EF4-FFF2-40B4-BE49-F238E27FC236}">
                <a16:creationId xmlns:a16="http://schemas.microsoft.com/office/drawing/2014/main" id="{7117EC45-90E0-113E-F3BD-5C47AB51A1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  <p:sp>
        <p:nvSpPr>
          <p:cNvPr id="41988" name="スライド番号プレースホルダ 3">
            <a:extLst>
              <a:ext uri="{FF2B5EF4-FFF2-40B4-BE49-F238E27FC236}">
                <a16:creationId xmlns:a16="http://schemas.microsoft.com/office/drawing/2014/main" id="{2AC717D9-A641-B869-0D76-C15FE19D41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84778" indent="-301838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207351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90291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173232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65617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313911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62205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410499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CB740496-7045-4212-A810-ACDE2C4B326C}" type="slidenum">
              <a:rPr lang="ja-JP" altLang="en-US">
                <a:latin typeface="Arial" panose="020B0604020202020204" pitchFamily="34" charset="0"/>
              </a:rPr>
              <a:pPr eaLnBrk="1" hangingPunct="1"/>
              <a:t>26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スライド イメージ プレースホルダ 1">
            <a:extLst>
              <a:ext uri="{FF2B5EF4-FFF2-40B4-BE49-F238E27FC236}">
                <a16:creationId xmlns:a16="http://schemas.microsoft.com/office/drawing/2014/main" id="{693174EB-D014-4417-B456-1F5F444E002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ノート プレースホルダ 2">
            <a:extLst>
              <a:ext uri="{FF2B5EF4-FFF2-40B4-BE49-F238E27FC236}">
                <a16:creationId xmlns:a16="http://schemas.microsoft.com/office/drawing/2014/main" id="{B64EC9BE-F712-48E1-9E50-374CB87874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  <p:sp>
        <p:nvSpPr>
          <p:cNvPr id="45060" name="スライド番号プレースホルダ 3">
            <a:extLst>
              <a:ext uri="{FF2B5EF4-FFF2-40B4-BE49-F238E27FC236}">
                <a16:creationId xmlns:a16="http://schemas.microsoft.com/office/drawing/2014/main" id="{5D980EE5-03F1-91F8-23B5-275B2E38A0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84778" indent="-301838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207351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90291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173232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65617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313911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62205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410499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B7D2A0FD-99DF-4038-B314-24A3E5D1787C}" type="slidenum">
              <a:rPr lang="ja-JP" altLang="en-US">
                <a:latin typeface="Arial" panose="020B0604020202020204" pitchFamily="34" charset="0"/>
              </a:rPr>
              <a:pPr eaLnBrk="1" hangingPunct="1"/>
              <a:t>27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スライド イメージ プレースホルダ 1">
            <a:extLst>
              <a:ext uri="{FF2B5EF4-FFF2-40B4-BE49-F238E27FC236}">
                <a16:creationId xmlns:a16="http://schemas.microsoft.com/office/drawing/2014/main" id="{6BEEE6AF-B7C1-CBA6-DB9F-7EAB8286D8D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ノート プレースホルダ 2">
            <a:extLst>
              <a:ext uri="{FF2B5EF4-FFF2-40B4-BE49-F238E27FC236}">
                <a16:creationId xmlns:a16="http://schemas.microsoft.com/office/drawing/2014/main" id="{27D5AE8E-5859-9E2C-1739-16B80D6F5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  <p:sp>
        <p:nvSpPr>
          <p:cNvPr id="46084" name="スライド番号プレースホルダ 3">
            <a:extLst>
              <a:ext uri="{FF2B5EF4-FFF2-40B4-BE49-F238E27FC236}">
                <a16:creationId xmlns:a16="http://schemas.microsoft.com/office/drawing/2014/main" id="{D0A5A03C-6B65-3E10-4C34-8B34F71029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84778" indent="-301838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207351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90291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173232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65617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313911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62205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410499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CB176F69-B503-4653-9F51-9577AE347E50}" type="slidenum">
              <a:rPr lang="ja-JP" altLang="en-US">
                <a:latin typeface="Arial" panose="020B0604020202020204" pitchFamily="34" charset="0"/>
              </a:rPr>
              <a:pPr eaLnBrk="1" hangingPunct="1"/>
              <a:t>28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スライド イメージ プレースホルダ 1">
            <a:extLst>
              <a:ext uri="{FF2B5EF4-FFF2-40B4-BE49-F238E27FC236}">
                <a16:creationId xmlns:a16="http://schemas.microsoft.com/office/drawing/2014/main" id="{CF586CA7-0301-73AC-502D-75030606DB9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ノート プレースホルダ 2">
            <a:extLst>
              <a:ext uri="{FF2B5EF4-FFF2-40B4-BE49-F238E27FC236}">
                <a16:creationId xmlns:a16="http://schemas.microsoft.com/office/drawing/2014/main" id="{1FEC7C36-9CA7-BA18-D705-0CAF3D229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  <p:sp>
        <p:nvSpPr>
          <p:cNvPr id="47108" name="スライド番号プレースホルダ 3">
            <a:extLst>
              <a:ext uri="{FF2B5EF4-FFF2-40B4-BE49-F238E27FC236}">
                <a16:creationId xmlns:a16="http://schemas.microsoft.com/office/drawing/2014/main" id="{B8C8940C-6917-8751-DC03-C6D627B46D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84778" indent="-301838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207351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90291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173232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65617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313911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62205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410499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7806A5D5-FFF5-42C3-8FD5-CC391C7E8867}" type="slidenum">
              <a:rPr lang="ja-JP" altLang="en-US">
                <a:latin typeface="Arial" panose="020B0604020202020204" pitchFamily="34" charset="0"/>
              </a:rPr>
              <a:pPr eaLnBrk="1" hangingPunct="1"/>
              <a:t>29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スライド イメージ プレースホルダ 1">
            <a:extLst>
              <a:ext uri="{FF2B5EF4-FFF2-40B4-BE49-F238E27FC236}">
                <a16:creationId xmlns:a16="http://schemas.microsoft.com/office/drawing/2014/main" id="{52BFE02F-38DF-D47A-9F4D-58F633C15E8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ノート プレースホルダ 2">
            <a:extLst>
              <a:ext uri="{FF2B5EF4-FFF2-40B4-BE49-F238E27FC236}">
                <a16:creationId xmlns:a16="http://schemas.microsoft.com/office/drawing/2014/main" id="{ECA65F2B-DE19-43A9-B77E-6CD644C63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  <p:sp>
        <p:nvSpPr>
          <p:cNvPr id="48132" name="スライド番号プレースホルダ 3">
            <a:extLst>
              <a:ext uri="{FF2B5EF4-FFF2-40B4-BE49-F238E27FC236}">
                <a16:creationId xmlns:a16="http://schemas.microsoft.com/office/drawing/2014/main" id="{7E2510DA-222E-0537-5123-0EE87BBA34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84778" indent="-301838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207351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90291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173232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65617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313911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62205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410499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039D9A4E-2A34-4E9E-ACFB-E641CFCA0F37}" type="slidenum">
              <a:rPr lang="ja-JP" altLang="en-US">
                <a:latin typeface="Arial" panose="020B0604020202020204" pitchFamily="34" charset="0"/>
              </a:rPr>
              <a:pPr eaLnBrk="1" hangingPunct="1"/>
              <a:t>30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スライド イメージ プレースホルダ 1">
            <a:extLst>
              <a:ext uri="{FF2B5EF4-FFF2-40B4-BE49-F238E27FC236}">
                <a16:creationId xmlns:a16="http://schemas.microsoft.com/office/drawing/2014/main" id="{D97F544E-314A-5D25-025F-E2FDEDF4409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ノート プレースホルダ 2">
            <a:extLst>
              <a:ext uri="{FF2B5EF4-FFF2-40B4-BE49-F238E27FC236}">
                <a16:creationId xmlns:a16="http://schemas.microsoft.com/office/drawing/2014/main" id="{5F337306-675E-E6AE-A8C3-9A81A51F41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  <p:sp>
        <p:nvSpPr>
          <p:cNvPr id="49156" name="スライド番号プレースホルダ 3">
            <a:extLst>
              <a:ext uri="{FF2B5EF4-FFF2-40B4-BE49-F238E27FC236}">
                <a16:creationId xmlns:a16="http://schemas.microsoft.com/office/drawing/2014/main" id="{5EA3E870-E87D-99E8-CB0F-0FD38DE3C1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84778" indent="-301838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207351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90291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173232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65617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313911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62205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410499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89C7E136-AF05-4133-9F03-A0E3A3FC201D}" type="slidenum">
              <a:rPr lang="ja-JP" altLang="en-US">
                <a:latin typeface="Arial" panose="020B0604020202020204" pitchFamily="34" charset="0"/>
              </a:rPr>
              <a:pPr eaLnBrk="1" hangingPunct="1"/>
              <a:t>31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スライド イメージ プレースホルダ 1">
            <a:extLst>
              <a:ext uri="{FF2B5EF4-FFF2-40B4-BE49-F238E27FC236}">
                <a16:creationId xmlns:a16="http://schemas.microsoft.com/office/drawing/2014/main" id="{9455441D-9308-40E4-F217-54B02FF3AF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ノート プレースホルダ 2">
            <a:extLst>
              <a:ext uri="{FF2B5EF4-FFF2-40B4-BE49-F238E27FC236}">
                <a16:creationId xmlns:a16="http://schemas.microsoft.com/office/drawing/2014/main" id="{BC80EFF5-1986-C552-B3B9-BABCF4254E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  <p:sp>
        <p:nvSpPr>
          <p:cNvPr id="50180" name="スライド番号プレースホルダ 3">
            <a:extLst>
              <a:ext uri="{FF2B5EF4-FFF2-40B4-BE49-F238E27FC236}">
                <a16:creationId xmlns:a16="http://schemas.microsoft.com/office/drawing/2014/main" id="{59986A2D-C2D1-3710-1D8C-A4DE53D5B1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84778" indent="-301838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207351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90291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173232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65617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313911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62205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410499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B9BEECFA-513A-46B7-A250-D3DC75512A20}" type="slidenum">
              <a:rPr lang="ja-JP" altLang="en-US">
                <a:latin typeface="Arial" panose="020B0604020202020204" pitchFamily="34" charset="0"/>
              </a:rPr>
              <a:pPr eaLnBrk="1" hangingPunct="1"/>
              <a:t>32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7360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スライド イメージ プレースホルダ 1">
            <a:extLst>
              <a:ext uri="{FF2B5EF4-FFF2-40B4-BE49-F238E27FC236}">
                <a16:creationId xmlns:a16="http://schemas.microsoft.com/office/drawing/2014/main" id="{338CFBCE-4290-F31A-112A-90D850AEABA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ノート プレースホルダ 2">
            <a:extLst>
              <a:ext uri="{FF2B5EF4-FFF2-40B4-BE49-F238E27FC236}">
                <a16:creationId xmlns:a16="http://schemas.microsoft.com/office/drawing/2014/main" id="{3B5C42DC-72D9-9668-64EB-6DC94C655E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  <p:sp>
        <p:nvSpPr>
          <p:cNvPr id="51204" name="スライド番号プレースホルダ 3">
            <a:extLst>
              <a:ext uri="{FF2B5EF4-FFF2-40B4-BE49-F238E27FC236}">
                <a16:creationId xmlns:a16="http://schemas.microsoft.com/office/drawing/2014/main" id="{64E6E423-4F8B-9293-F820-ACF54B414F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84778" indent="-301838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207351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90291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173232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65617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313911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62205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410499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04934B5E-9F9D-4F76-97C3-FAB708EF272F}" type="slidenum">
              <a:rPr lang="ja-JP" altLang="en-US">
                <a:latin typeface="Arial" panose="020B0604020202020204" pitchFamily="34" charset="0"/>
              </a:rPr>
              <a:pPr eaLnBrk="1" hangingPunct="1"/>
              <a:t>33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597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スライド イメージ プレースホルダ 1">
            <a:extLst>
              <a:ext uri="{FF2B5EF4-FFF2-40B4-BE49-F238E27FC236}">
                <a16:creationId xmlns:a16="http://schemas.microsoft.com/office/drawing/2014/main" id="{9AB7DFB1-4194-C6C8-0DFB-38CCDCC0B64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ノート プレースホルダ 2">
            <a:extLst>
              <a:ext uri="{FF2B5EF4-FFF2-40B4-BE49-F238E27FC236}">
                <a16:creationId xmlns:a16="http://schemas.microsoft.com/office/drawing/2014/main" id="{8FA116AD-4648-B6EB-FCE7-E174CD733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36" name="スライド番号プレースホルダ 3">
            <a:extLst>
              <a:ext uri="{FF2B5EF4-FFF2-40B4-BE49-F238E27FC236}">
                <a16:creationId xmlns:a16="http://schemas.microsoft.com/office/drawing/2014/main" id="{3A5FBC90-8AE5-F3DC-5C69-E3AD0F240B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1pPr>
            <a:lvl2pPr marL="784778" indent="-301838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2pPr>
            <a:lvl3pPr marL="1207351" indent="-24147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3pPr>
            <a:lvl4pPr marL="1690291" indent="-24147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4pPr>
            <a:lvl5pPr marL="2173232" indent="-24147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5pPr>
            <a:lvl6pPr marL="265617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6pPr>
            <a:lvl7pPr marL="313911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7pPr>
            <a:lvl8pPr marL="362205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8pPr>
            <a:lvl9pPr marL="410499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9pPr>
          </a:lstStyle>
          <a:p>
            <a:fld id="{270B6AF6-2923-46E5-A2ED-1E57F95B269E}" type="slidenum">
              <a:rPr lang="ja-JP" altLang="en-US">
                <a:ea typeface="ＭＳ Ｐゴシック" panose="020B0600070205080204" pitchFamily="50" charset="-128"/>
              </a:rPr>
              <a:pPr/>
              <a:t>34</a:t>
            </a:fld>
            <a:endParaRPr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スライド イメージ プレースホルダ 1">
            <a:extLst>
              <a:ext uri="{FF2B5EF4-FFF2-40B4-BE49-F238E27FC236}">
                <a16:creationId xmlns:a16="http://schemas.microsoft.com/office/drawing/2014/main" id="{2706F94F-7F7A-E3E7-931C-EC6AB7FB9D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ノート プレースホルダ 2">
            <a:extLst>
              <a:ext uri="{FF2B5EF4-FFF2-40B4-BE49-F238E27FC236}">
                <a16:creationId xmlns:a16="http://schemas.microsoft.com/office/drawing/2014/main" id="{5FFB7C94-1A2D-EF5A-DD3C-C2666ED64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60" name="スライド番号プレースホルダ 3">
            <a:extLst>
              <a:ext uri="{FF2B5EF4-FFF2-40B4-BE49-F238E27FC236}">
                <a16:creationId xmlns:a16="http://schemas.microsoft.com/office/drawing/2014/main" id="{DD268352-5A35-D71A-33FA-DD1804BECB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1pPr>
            <a:lvl2pPr marL="784778" indent="-301838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2pPr>
            <a:lvl3pPr marL="1207351" indent="-24147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3pPr>
            <a:lvl4pPr marL="1690291" indent="-24147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4pPr>
            <a:lvl5pPr marL="2173232" indent="-24147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5pPr>
            <a:lvl6pPr marL="265617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6pPr>
            <a:lvl7pPr marL="313911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7pPr>
            <a:lvl8pPr marL="362205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8pPr>
            <a:lvl9pPr marL="410499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9pPr>
          </a:lstStyle>
          <a:p>
            <a:fld id="{8DA9540A-27BC-4B40-B138-2E19262A2A60}" type="slidenum">
              <a:rPr lang="ja-JP" altLang="en-US">
                <a:ea typeface="ＭＳ Ｐゴシック" panose="020B0600070205080204" pitchFamily="50" charset="-128"/>
              </a:rPr>
              <a:pPr/>
              <a:t>35</a:t>
            </a:fld>
            <a:endParaRPr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スライド イメージ プレースホルダ 1">
            <a:extLst>
              <a:ext uri="{FF2B5EF4-FFF2-40B4-BE49-F238E27FC236}">
                <a16:creationId xmlns:a16="http://schemas.microsoft.com/office/drawing/2014/main" id="{B8E02C31-C901-4BB4-AEF9-9D0F273E74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ノート プレースホルダ 2">
            <a:extLst>
              <a:ext uri="{FF2B5EF4-FFF2-40B4-BE49-F238E27FC236}">
                <a16:creationId xmlns:a16="http://schemas.microsoft.com/office/drawing/2014/main" id="{06E98F5A-1712-46A9-A83B-2160343BB0D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  <p:sp>
        <p:nvSpPr>
          <p:cNvPr id="33796" name="スライド番号プレースホルダ 3">
            <a:extLst>
              <a:ext uri="{FF2B5EF4-FFF2-40B4-BE49-F238E27FC236}">
                <a16:creationId xmlns:a16="http://schemas.microsoft.com/office/drawing/2014/main" id="{2888874D-5A94-44E8-8867-87CDEC815B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7333" indent="-287436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9744" indent="-22994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9641" indent="-22994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9539" indent="-22994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9436" indent="-229949" defTabSz="459897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9334" indent="-229949" defTabSz="459897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49231" indent="-229949" defTabSz="459897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9129" indent="-229949" defTabSz="459897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0FB4267-47B8-4724-A935-99D88DF08C5C}" type="slidenum">
              <a:rPr lang="ja-JP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スライド イメージ プレースホルダ 1">
            <a:extLst>
              <a:ext uri="{FF2B5EF4-FFF2-40B4-BE49-F238E27FC236}">
                <a16:creationId xmlns:a16="http://schemas.microsoft.com/office/drawing/2014/main" id="{282FE47D-E508-8EED-E25F-4A7C1EF9E4A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ノート プレースホルダ 2">
            <a:extLst>
              <a:ext uri="{FF2B5EF4-FFF2-40B4-BE49-F238E27FC236}">
                <a16:creationId xmlns:a16="http://schemas.microsoft.com/office/drawing/2014/main" id="{75F1FA70-BDC0-D3C2-9BEF-F437520C5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84" name="スライド番号プレースホルダ 3">
            <a:extLst>
              <a:ext uri="{FF2B5EF4-FFF2-40B4-BE49-F238E27FC236}">
                <a16:creationId xmlns:a16="http://schemas.microsoft.com/office/drawing/2014/main" id="{3CCAC255-0CAE-8FE2-11AE-55B14C98BB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1pPr>
            <a:lvl2pPr marL="784778" indent="-301838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2pPr>
            <a:lvl3pPr marL="1207351" indent="-24147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3pPr>
            <a:lvl4pPr marL="1690291" indent="-24147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4pPr>
            <a:lvl5pPr marL="2173232" indent="-24147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5pPr>
            <a:lvl6pPr marL="265617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6pPr>
            <a:lvl7pPr marL="313911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7pPr>
            <a:lvl8pPr marL="362205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8pPr>
            <a:lvl9pPr marL="410499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9pPr>
          </a:lstStyle>
          <a:p>
            <a:fld id="{939E17BE-77B8-4008-887A-4C74CBCD112A}" type="slidenum">
              <a:rPr lang="ja-JP" altLang="en-US">
                <a:ea typeface="ＭＳ Ｐゴシック" panose="020B0600070205080204" pitchFamily="50" charset="-128"/>
              </a:rPr>
              <a:pPr/>
              <a:t>36</a:t>
            </a:fld>
            <a:endParaRPr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スライド イメージ プレースホルダ 1">
            <a:extLst>
              <a:ext uri="{FF2B5EF4-FFF2-40B4-BE49-F238E27FC236}">
                <a16:creationId xmlns:a16="http://schemas.microsoft.com/office/drawing/2014/main" id="{11664B6F-2167-B38E-38F3-064EBFC27DC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ノート プレースホルダ 2">
            <a:extLst>
              <a:ext uri="{FF2B5EF4-FFF2-40B4-BE49-F238E27FC236}">
                <a16:creationId xmlns:a16="http://schemas.microsoft.com/office/drawing/2014/main" id="{6E944D0C-2BE2-7CBA-441F-FE8C67C8E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08" name="スライド番号プレースホルダ 3">
            <a:extLst>
              <a:ext uri="{FF2B5EF4-FFF2-40B4-BE49-F238E27FC236}">
                <a16:creationId xmlns:a16="http://schemas.microsoft.com/office/drawing/2014/main" id="{4D02A7FA-3E91-393C-C5B6-EC0F3B0542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1pPr>
            <a:lvl2pPr marL="784778" indent="-301838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2pPr>
            <a:lvl3pPr marL="1207351" indent="-24147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3pPr>
            <a:lvl4pPr marL="1690291" indent="-24147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4pPr>
            <a:lvl5pPr marL="2173232" indent="-24147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5pPr>
            <a:lvl6pPr marL="265617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6pPr>
            <a:lvl7pPr marL="313911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7pPr>
            <a:lvl8pPr marL="362205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8pPr>
            <a:lvl9pPr marL="410499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創英角ｺﾞｼｯｸUB" panose="020B0909000000000000" pitchFamily="49" charset="-128"/>
              </a:defRPr>
            </a:lvl9pPr>
          </a:lstStyle>
          <a:p>
            <a:fld id="{75BAB644-03BF-42BF-8CE5-1341C6B6F6EE}" type="slidenum">
              <a:rPr lang="ja-JP" altLang="en-US">
                <a:ea typeface="ＭＳ Ｐゴシック" panose="020B0600070205080204" pitchFamily="50" charset="-128"/>
              </a:rPr>
              <a:pPr/>
              <a:t>37</a:t>
            </a:fld>
            <a:endParaRPr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スライド イメージ プレースホルダ 1">
            <a:extLst>
              <a:ext uri="{FF2B5EF4-FFF2-40B4-BE49-F238E27FC236}">
                <a16:creationId xmlns:a16="http://schemas.microsoft.com/office/drawing/2014/main" id="{22E37F5E-E7CB-4EA6-B7E5-3544691A1B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ノート プレースホルダ 2">
            <a:extLst>
              <a:ext uri="{FF2B5EF4-FFF2-40B4-BE49-F238E27FC236}">
                <a16:creationId xmlns:a16="http://schemas.microsoft.com/office/drawing/2014/main" id="{71E5C886-B06F-4CC7-ABDD-D677FE46F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11268" name="スライド番号プレースホルダ 3">
            <a:extLst>
              <a:ext uri="{FF2B5EF4-FFF2-40B4-BE49-F238E27FC236}">
                <a16:creationId xmlns:a16="http://schemas.microsoft.com/office/drawing/2014/main" id="{9F882A00-E8A6-4DE4-B1DA-87BDD3D48C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7333" indent="-287436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9744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9641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69539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29436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89334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49231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909129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fld id="{DB05CE7A-7CA6-435D-8920-FE4E569E0DD5}" type="slidenum">
              <a:rPr lang="ja-JP" altLang="en-US">
                <a:latin typeface="Arial" panose="020B0604020202020204" pitchFamily="34" charset="0"/>
              </a:rPr>
              <a:pPr/>
              <a:t>38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 1">
            <a:extLst>
              <a:ext uri="{FF2B5EF4-FFF2-40B4-BE49-F238E27FC236}">
                <a16:creationId xmlns:a16="http://schemas.microsoft.com/office/drawing/2014/main" id="{2ED89299-107A-46C5-80B4-D3AB1464F9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ノート プレースホルダ 2">
            <a:extLst>
              <a:ext uri="{FF2B5EF4-FFF2-40B4-BE49-F238E27FC236}">
                <a16:creationId xmlns:a16="http://schemas.microsoft.com/office/drawing/2014/main" id="{11928CDC-5270-4B83-9057-08879630D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15364" name="スライド番号プレースホルダ 3">
            <a:extLst>
              <a:ext uri="{FF2B5EF4-FFF2-40B4-BE49-F238E27FC236}">
                <a16:creationId xmlns:a16="http://schemas.microsoft.com/office/drawing/2014/main" id="{4511A4B5-10D1-4126-929F-E31D8BD7F8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7333" indent="-287436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9744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9641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69539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29436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89334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49231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909129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fld id="{EEC99071-38E0-4B05-958F-534AC25AE463}" type="slidenum">
              <a:rPr lang="en-US" altLang="ja-JP">
                <a:latin typeface="Arial" panose="020B0604020202020204" pitchFamily="34" charset="0"/>
              </a:rPr>
              <a:pPr/>
              <a:t>39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スライド イメージ プレースホルダ 1">
            <a:extLst>
              <a:ext uri="{FF2B5EF4-FFF2-40B4-BE49-F238E27FC236}">
                <a16:creationId xmlns:a16="http://schemas.microsoft.com/office/drawing/2014/main" id="{8004BE31-B041-4B9A-84FB-4F4C76FAE1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ノート プレースホルダ 2">
            <a:extLst>
              <a:ext uri="{FF2B5EF4-FFF2-40B4-BE49-F238E27FC236}">
                <a16:creationId xmlns:a16="http://schemas.microsoft.com/office/drawing/2014/main" id="{672A2562-BC2F-448D-A5A8-AD0BD9B88C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21508" name="スライド番号プレースホルダ 3">
            <a:extLst>
              <a:ext uri="{FF2B5EF4-FFF2-40B4-BE49-F238E27FC236}">
                <a16:creationId xmlns:a16="http://schemas.microsoft.com/office/drawing/2014/main" id="{55F7D4AF-0796-40B4-86B0-3F6DCBD2A8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7333" indent="-287436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9744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9641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69539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29436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89334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49231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909129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fld id="{77F6B5CF-3F49-4D32-9844-6850D3AE528F}" type="slidenum">
              <a:rPr lang="en-US" altLang="ja-JP">
                <a:latin typeface="Arial" panose="020B0604020202020204" pitchFamily="34" charset="0"/>
              </a:rPr>
              <a:pPr/>
              <a:t>40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スライド イメージ プレースホルダ 1">
            <a:extLst>
              <a:ext uri="{FF2B5EF4-FFF2-40B4-BE49-F238E27FC236}">
                <a16:creationId xmlns:a16="http://schemas.microsoft.com/office/drawing/2014/main" id="{5F420204-C359-4606-8CF2-605787FAEE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ノート プレースホルダ 2">
            <a:extLst>
              <a:ext uri="{FF2B5EF4-FFF2-40B4-BE49-F238E27FC236}">
                <a16:creationId xmlns:a16="http://schemas.microsoft.com/office/drawing/2014/main" id="{9003FEC5-922C-4AE5-AD37-2F0A7B25FB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27652" name="スライド番号プレースホルダ 3">
            <a:extLst>
              <a:ext uri="{FF2B5EF4-FFF2-40B4-BE49-F238E27FC236}">
                <a16:creationId xmlns:a16="http://schemas.microsoft.com/office/drawing/2014/main" id="{44854995-9884-491B-AF62-CD2C0E667F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7333" indent="-287436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9744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9641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69539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29436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89334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49231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909129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fld id="{3E96833A-64B2-447D-AC4F-9B47CC4787F8}" type="slidenum">
              <a:rPr lang="ja-JP" altLang="en-US">
                <a:latin typeface="Arial" panose="020B0604020202020204" pitchFamily="34" charset="0"/>
              </a:rPr>
              <a:pPr/>
              <a:t>41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FB6563EC-7344-4CBC-91E3-BC020C469A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7333" indent="-287436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9744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9641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69539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29436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89334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49231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909129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fld id="{E17315B8-74EE-4A7A-877E-EC74DF571D55}" type="slidenum">
              <a:rPr lang="en-US" altLang="ja-JP">
                <a:latin typeface="Arial" panose="020B0604020202020204" pitchFamily="34" charset="0"/>
              </a:rPr>
              <a:pPr/>
              <a:t>42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35843" name="スライド イメージ プレースホルダ 1">
            <a:extLst>
              <a:ext uri="{FF2B5EF4-FFF2-40B4-BE49-F238E27FC236}">
                <a16:creationId xmlns:a16="http://schemas.microsoft.com/office/drawing/2014/main" id="{CC823B42-6996-489D-AAA9-ECD96B77DC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ノート プレースホルダ 2">
            <a:extLst>
              <a:ext uri="{FF2B5EF4-FFF2-40B4-BE49-F238E27FC236}">
                <a16:creationId xmlns:a16="http://schemas.microsoft.com/office/drawing/2014/main" id="{724ACEE2-DCDF-4664-AFEB-E6BE5E001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  <p:sp>
        <p:nvSpPr>
          <p:cNvPr id="35845" name="スライド番号プレースホルダ 3">
            <a:extLst>
              <a:ext uri="{FF2B5EF4-FFF2-40B4-BE49-F238E27FC236}">
                <a16:creationId xmlns:a16="http://schemas.microsoft.com/office/drawing/2014/main" id="{519C7A20-630D-4FEB-9D24-2EA51B13A528}"/>
              </a:ext>
            </a:extLst>
          </p:cNvPr>
          <p:cNvSpPr txBox="1">
            <a:spLocks noGrp="1"/>
          </p:cNvSpPr>
          <p:nvPr/>
        </p:nvSpPr>
        <p:spPr bwMode="auto">
          <a:xfrm>
            <a:off x="5675405" y="6539146"/>
            <a:ext cx="4341708" cy="344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979" tIns="45990" rIns="91979" bIns="45990" anchor="b"/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71C73112-D88D-47F7-8A26-3A5AB22E1CF6}" type="slidenum">
              <a:rPr lang="en-US" altLang="ja-JP" sz="1200">
                <a:latin typeface="Arial" panose="020B0604020202020204" pitchFamily="34" charset="0"/>
              </a:rPr>
              <a:pPr algn="r" eaLnBrk="1" hangingPunct="1"/>
              <a:t>42</a:t>
            </a:fld>
            <a:endParaRPr lang="en-US" altLang="ja-JP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スライド イメージ プレースホルダ 1">
            <a:extLst>
              <a:ext uri="{FF2B5EF4-FFF2-40B4-BE49-F238E27FC236}">
                <a16:creationId xmlns:a16="http://schemas.microsoft.com/office/drawing/2014/main" id="{C4E06B06-E0D3-4DFA-B1DE-E7CD6F2574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ノート プレースホルダ 2">
            <a:extLst>
              <a:ext uri="{FF2B5EF4-FFF2-40B4-BE49-F238E27FC236}">
                <a16:creationId xmlns:a16="http://schemas.microsoft.com/office/drawing/2014/main" id="{49B3099D-A0E1-4305-B800-D026BD22C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37892" name="スライド番号プレースホルダ 3">
            <a:extLst>
              <a:ext uri="{FF2B5EF4-FFF2-40B4-BE49-F238E27FC236}">
                <a16:creationId xmlns:a16="http://schemas.microsoft.com/office/drawing/2014/main" id="{6BBE559A-953B-43A8-8F13-0AEC28BE29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7333" indent="-287436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9744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9641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69539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29436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89334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49231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909129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fld id="{0ACCFD4B-EAEC-45F5-A65B-208FB9DA9E88}" type="slidenum">
              <a:rPr lang="en-US" altLang="ja-JP">
                <a:latin typeface="Arial" panose="020B0604020202020204" pitchFamily="34" charset="0"/>
              </a:rPr>
              <a:pPr/>
              <a:t>43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スライド イメージ プレースホルダ 1">
            <a:extLst>
              <a:ext uri="{FF2B5EF4-FFF2-40B4-BE49-F238E27FC236}">
                <a16:creationId xmlns:a16="http://schemas.microsoft.com/office/drawing/2014/main" id="{4B1D29F1-06D1-40C0-AD97-4DDD9BA47C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ノート プレースホルダ 2">
            <a:extLst>
              <a:ext uri="{FF2B5EF4-FFF2-40B4-BE49-F238E27FC236}">
                <a16:creationId xmlns:a16="http://schemas.microsoft.com/office/drawing/2014/main" id="{2F895C7F-259E-4CCA-83C7-BF3A0A135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41988" name="スライド番号プレースホルダ 3">
            <a:extLst>
              <a:ext uri="{FF2B5EF4-FFF2-40B4-BE49-F238E27FC236}">
                <a16:creationId xmlns:a16="http://schemas.microsoft.com/office/drawing/2014/main" id="{6084E544-571F-46AA-AB67-D35076339A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7333" indent="-287436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9744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9641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69539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29436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89334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49231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909129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fld id="{1D8CFD4B-C28D-427D-96B0-A050BB7D2820}" type="slidenum">
              <a:rPr lang="en-US" altLang="ja-JP">
                <a:latin typeface="Arial" panose="020B0604020202020204" pitchFamily="34" charset="0"/>
              </a:rPr>
              <a:pPr/>
              <a:t>44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スライド イメージ プレースホルダ 1">
            <a:extLst>
              <a:ext uri="{FF2B5EF4-FFF2-40B4-BE49-F238E27FC236}">
                <a16:creationId xmlns:a16="http://schemas.microsoft.com/office/drawing/2014/main" id="{F513E417-9F07-4A6F-AC50-A594F576CC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ノート プレースホルダ 2">
            <a:extLst>
              <a:ext uri="{FF2B5EF4-FFF2-40B4-BE49-F238E27FC236}">
                <a16:creationId xmlns:a16="http://schemas.microsoft.com/office/drawing/2014/main" id="{24B5DF02-A322-46C3-B715-5F76196C5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44036" name="スライド番号プレースホルダ 3">
            <a:extLst>
              <a:ext uri="{FF2B5EF4-FFF2-40B4-BE49-F238E27FC236}">
                <a16:creationId xmlns:a16="http://schemas.microsoft.com/office/drawing/2014/main" id="{46CDDFB3-E2BB-412E-B791-EFEDC84C92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7333" indent="-287436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9744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9641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69539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29436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89334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49231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909129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fld id="{24227C3F-0478-403A-9620-14C2A510EBA0}" type="slidenum">
              <a:rPr lang="en-US" altLang="ja-JP">
                <a:latin typeface="Arial" panose="020B0604020202020204" pitchFamily="34" charset="0"/>
              </a:rPr>
              <a:pPr/>
              <a:t>45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 イメージ プレースホルダ 1">
            <a:extLst>
              <a:ext uri="{FF2B5EF4-FFF2-40B4-BE49-F238E27FC236}">
                <a16:creationId xmlns:a16="http://schemas.microsoft.com/office/drawing/2014/main" id="{0984F6ED-D768-01CA-B241-A5DE4C673DE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ノート プレースホルダ 2">
            <a:extLst>
              <a:ext uri="{FF2B5EF4-FFF2-40B4-BE49-F238E27FC236}">
                <a16:creationId xmlns:a16="http://schemas.microsoft.com/office/drawing/2014/main" id="{DA809148-2B4A-229D-027B-5952CF04D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  <p:sp>
        <p:nvSpPr>
          <p:cNvPr id="31748" name="スライド番号プレースホルダ 3">
            <a:extLst>
              <a:ext uri="{FF2B5EF4-FFF2-40B4-BE49-F238E27FC236}">
                <a16:creationId xmlns:a16="http://schemas.microsoft.com/office/drawing/2014/main" id="{82EAF19B-2B7A-75CE-79FF-CFD0D855C8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84778" indent="-301838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207351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90291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173232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65617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313911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62205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410499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99E11AEE-CD14-48E3-9B13-12013CA46A95}" type="slidenum">
              <a:rPr lang="ja-JP" altLang="en-US">
                <a:latin typeface="Arial" panose="020B0604020202020204" pitchFamily="34" charset="0"/>
              </a:rPr>
              <a:pPr eaLnBrk="1" hangingPunct="1"/>
              <a:t>19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スライド イメージ プレースホルダ 1">
            <a:extLst>
              <a:ext uri="{FF2B5EF4-FFF2-40B4-BE49-F238E27FC236}">
                <a16:creationId xmlns:a16="http://schemas.microsoft.com/office/drawing/2014/main" id="{D6794498-AB6A-47ED-B0BC-4CC880C9F4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ノート プレースホルダ 2">
            <a:extLst>
              <a:ext uri="{FF2B5EF4-FFF2-40B4-BE49-F238E27FC236}">
                <a16:creationId xmlns:a16="http://schemas.microsoft.com/office/drawing/2014/main" id="{0E0C5F26-D01E-4AFE-8298-0C005DDF9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48132" name="スライド番号プレースホルダ 3">
            <a:extLst>
              <a:ext uri="{FF2B5EF4-FFF2-40B4-BE49-F238E27FC236}">
                <a16:creationId xmlns:a16="http://schemas.microsoft.com/office/drawing/2014/main" id="{4C1A7BEC-9D02-457B-9247-FA27C8420AA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7333" indent="-287436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9744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9641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69539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29436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89334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49231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909129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fld id="{B3A3327C-CBCA-4736-B279-97FD384B535F}" type="slidenum">
              <a:rPr lang="ja-JP" altLang="en-US">
                <a:latin typeface="Arial" panose="020B0604020202020204" pitchFamily="34" charset="0"/>
              </a:rPr>
              <a:pPr/>
              <a:t>46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スライド イメージ プレースホルダ 1">
            <a:extLst>
              <a:ext uri="{FF2B5EF4-FFF2-40B4-BE49-F238E27FC236}">
                <a16:creationId xmlns:a16="http://schemas.microsoft.com/office/drawing/2014/main" id="{73E31792-B622-4172-9485-77CD4E5C9F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ノート プレースホルダ 2">
            <a:extLst>
              <a:ext uri="{FF2B5EF4-FFF2-40B4-BE49-F238E27FC236}">
                <a16:creationId xmlns:a16="http://schemas.microsoft.com/office/drawing/2014/main" id="{D6C9CF85-0DDF-46CB-9D17-93C34E79E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52228" name="スライド番号プレースホルダ 3">
            <a:extLst>
              <a:ext uri="{FF2B5EF4-FFF2-40B4-BE49-F238E27FC236}">
                <a16:creationId xmlns:a16="http://schemas.microsoft.com/office/drawing/2014/main" id="{FAC641AF-2CE9-40EF-A47A-605140D912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7333" indent="-287436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9744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9641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69539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29436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89334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49231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909129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fld id="{CDD30797-7567-46B6-A79F-FC73C82D7069}" type="slidenum">
              <a:rPr lang="en-US" altLang="ja-JP">
                <a:latin typeface="Arial" panose="020B0604020202020204" pitchFamily="34" charset="0"/>
              </a:rPr>
              <a:pPr/>
              <a:t>47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スライド イメージ プレースホルダ 1">
            <a:extLst>
              <a:ext uri="{FF2B5EF4-FFF2-40B4-BE49-F238E27FC236}">
                <a16:creationId xmlns:a16="http://schemas.microsoft.com/office/drawing/2014/main" id="{55DB8AF8-D58A-4ACB-85DA-2EE4C04C30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ノート プレースホルダ 2">
            <a:extLst>
              <a:ext uri="{FF2B5EF4-FFF2-40B4-BE49-F238E27FC236}">
                <a16:creationId xmlns:a16="http://schemas.microsoft.com/office/drawing/2014/main" id="{5A530D69-CB67-4559-96A1-FA2AFEAC5E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54276" name="スライド番号プレースホルダ 3">
            <a:extLst>
              <a:ext uri="{FF2B5EF4-FFF2-40B4-BE49-F238E27FC236}">
                <a16:creationId xmlns:a16="http://schemas.microsoft.com/office/drawing/2014/main" id="{D0F2FF5B-0BAE-4FA0-9F6A-7881381289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7333" indent="-287436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9744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9641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69539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29436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89334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49231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909129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fld id="{648D0063-C11E-4DCB-9D13-76519439AF39}" type="slidenum">
              <a:rPr lang="ja-JP" altLang="en-US">
                <a:latin typeface="Arial" panose="020B0604020202020204" pitchFamily="34" charset="0"/>
              </a:rPr>
              <a:pPr/>
              <a:t>48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スライド イメージ プレースホルダ 1">
            <a:extLst>
              <a:ext uri="{FF2B5EF4-FFF2-40B4-BE49-F238E27FC236}">
                <a16:creationId xmlns:a16="http://schemas.microsoft.com/office/drawing/2014/main" id="{3DFEA5CF-A4A6-428E-A5BA-8E25EF3A78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ノート プレースホルダ 2">
            <a:extLst>
              <a:ext uri="{FF2B5EF4-FFF2-40B4-BE49-F238E27FC236}">
                <a16:creationId xmlns:a16="http://schemas.microsoft.com/office/drawing/2014/main" id="{533E0714-BC4E-400E-9FCC-CC984FC7B2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56324" name="スライド番号プレースホルダ 3">
            <a:extLst>
              <a:ext uri="{FF2B5EF4-FFF2-40B4-BE49-F238E27FC236}">
                <a16:creationId xmlns:a16="http://schemas.microsoft.com/office/drawing/2014/main" id="{6429FC30-41A9-4AF8-B120-2905087207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7333" indent="-287436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9744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9641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69539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29436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89334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49231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909129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fld id="{5D2975C4-93DE-4823-89D6-B2ABEBA4281E}" type="slidenum">
              <a:rPr lang="en-US" altLang="ja-JP">
                <a:latin typeface="Arial" panose="020B0604020202020204" pitchFamily="34" charset="0"/>
              </a:rPr>
              <a:pPr/>
              <a:t>49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スライド イメージ プレースホルダ 1">
            <a:extLst>
              <a:ext uri="{FF2B5EF4-FFF2-40B4-BE49-F238E27FC236}">
                <a16:creationId xmlns:a16="http://schemas.microsoft.com/office/drawing/2014/main" id="{B20CF100-E46B-4DE7-BF9A-8DE8A74733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ノート プレースホルダ 2">
            <a:extLst>
              <a:ext uri="{FF2B5EF4-FFF2-40B4-BE49-F238E27FC236}">
                <a16:creationId xmlns:a16="http://schemas.microsoft.com/office/drawing/2014/main" id="{AC501B01-0F67-4ABA-9227-A6DBC09C47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60420" name="スライド番号プレースホルダ 3">
            <a:extLst>
              <a:ext uri="{FF2B5EF4-FFF2-40B4-BE49-F238E27FC236}">
                <a16:creationId xmlns:a16="http://schemas.microsoft.com/office/drawing/2014/main" id="{A431AF83-C80C-4977-BE3A-EBCC01B63F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7333" indent="-287436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9744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9641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69539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29436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89334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49231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909129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fld id="{80BC4571-08C9-4BE0-97F8-710154E2F639}" type="slidenum">
              <a:rPr lang="en-US" altLang="ja-JP">
                <a:latin typeface="Arial" panose="020B0604020202020204" pitchFamily="34" charset="0"/>
              </a:rPr>
              <a:pPr/>
              <a:t>50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スライド イメージ プレースホルダ 1">
            <a:extLst>
              <a:ext uri="{FF2B5EF4-FFF2-40B4-BE49-F238E27FC236}">
                <a16:creationId xmlns:a16="http://schemas.microsoft.com/office/drawing/2014/main" id="{7939FBE8-4589-4972-AF5C-371C76DDFC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ノート プレースホルダ 2">
            <a:extLst>
              <a:ext uri="{FF2B5EF4-FFF2-40B4-BE49-F238E27FC236}">
                <a16:creationId xmlns:a16="http://schemas.microsoft.com/office/drawing/2014/main" id="{93BBB20C-C7DE-4251-9772-7EAA4267F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62468" name="スライド番号プレースホルダ 3">
            <a:extLst>
              <a:ext uri="{FF2B5EF4-FFF2-40B4-BE49-F238E27FC236}">
                <a16:creationId xmlns:a16="http://schemas.microsoft.com/office/drawing/2014/main" id="{6A5B13C5-C748-41FD-8A1E-EC32C5B7EF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7333" indent="-287436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9744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9641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69539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29436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89334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49231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909129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fld id="{B272FCC5-3755-45F5-AB8A-6F684FC00D45}" type="slidenum">
              <a:rPr lang="ja-JP" altLang="en-US">
                <a:latin typeface="Arial" panose="020B0604020202020204" pitchFamily="34" charset="0"/>
              </a:rPr>
              <a:pPr/>
              <a:t>51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スライド イメージ プレースホルダ 1">
            <a:extLst>
              <a:ext uri="{FF2B5EF4-FFF2-40B4-BE49-F238E27FC236}">
                <a16:creationId xmlns:a16="http://schemas.microsoft.com/office/drawing/2014/main" id="{4F132BD8-2655-429F-9829-0FBFA3107B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ノート プレースホルダ 2">
            <a:extLst>
              <a:ext uri="{FF2B5EF4-FFF2-40B4-BE49-F238E27FC236}">
                <a16:creationId xmlns:a16="http://schemas.microsoft.com/office/drawing/2014/main" id="{0DAC29AA-61F3-4640-BBC5-5184EDFCC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58372" name="スライド番号プレースホルダ 3">
            <a:extLst>
              <a:ext uri="{FF2B5EF4-FFF2-40B4-BE49-F238E27FC236}">
                <a16:creationId xmlns:a16="http://schemas.microsoft.com/office/drawing/2014/main" id="{D4FEEA16-A74F-4F8F-96BA-B2C8045282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7333" indent="-287436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9744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9641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69539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29436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89334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49231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909129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fld id="{AD4555F6-E640-4547-9711-2F84929F0080}" type="slidenum">
              <a:rPr lang="ja-JP" altLang="en-US">
                <a:latin typeface="Arial" panose="020B0604020202020204" pitchFamily="34" charset="0"/>
              </a:rPr>
              <a:pPr/>
              <a:t>52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スライド イメージ プレースホルダ 1">
            <a:extLst>
              <a:ext uri="{FF2B5EF4-FFF2-40B4-BE49-F238E27FC236}">
                <a16:creationId xmlns:a16="http://schemas.microsoft.com/office/drawing/2014/main" id="{74026ADF-ECD6-4241-B825-A722ABBBEF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ノート プレースホルダ 2">
            <a:extLst>
              <a:ext uri="{FF2B5EF4-FFF2-40B4-BE49-F238E27FC236}">
                <a16:creationId xmlns:a16="http://schemas.microsoft.com/office/drawing/2014/main" id="{83019360-ACD2-40D7-B934-F4576B625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97284" name="スライド番号プレースホルダ 3">
            <a:extLst>
              <a:ext uri="{FF2B5EF4-FFF2-40B4-BE49-F238E27FC236}">
                <a16:creationId xmlns:a16="http://schemas.microsoft.com/office/drawing/2014/main" id="{CD0E77ED-39CA-4707-91D6-91CD1F96F1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7333" indent="-287436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9744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9641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69539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29436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89334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49231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909129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fld id="{0F333E43-3EFC-46D6-9EC6-DFBFBD813152}" type="slidenum">
              <a:rPr lang="en-US" altLang="ja-JP">
                <a:latin typeface="Arial" panose="020B0604020202020204" pitchFamily="34" charset="0"/>
              </a:rPr>
              <a:pPr/>
              <a:t>53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スライド イメージ プレースホルダ 1">
            <a:extLst>
              <a:ext uri="{FF2B5EF4-FFF2-40B4-BE49-F238E27FC236}">
                <a16:creationId xmlns:a16="http://schemas.microsoft.com/office/drawing/2014/main" id="{AEBBA6BB-40C9-44BA-B098-6AA6C6F349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ノート プレースホルダ 2">
            <a:extLst>
              <a:ext uri="{FF2B5EF4-FFF2-40B4-BE49-F238E27FC236}">
                <a16:creationId xmlns:a16="http://schemas.microsoft.com/office/drawing/2014/main" id="{1026E521-80FF-4DEF-B9CD-A110893D5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99332" name="スライド番号プレースホルダ 3">
            <a:extLst>
              <a:ext uri="{FF2B5EF4-FFF2-40B4-BE49-F238E27FC236}">
                <a16:creationId xmlns:a16="http://schemas.microsoft.com/office/drawing/2014/main" id="{23734004-C241-4B27-9848-B64CB3B93D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7333" indent="-287436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9744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9641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69539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29436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89334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49231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909129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fld id="{961A03C3-C0A5-4A6D-B313-AF9BFF9FDD3E}" type="slidenum">
              <a:rPr lang="en-US" altLang="ja-JP">
                <a:latin typeface="Arial" panose="020B0604020202020204" pitchFamily="34" charset="0"/>
              </a:rPr>
              <a:pPr/>
              <a:t>54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スライド イメージ プレースホルダ 1">
            <a:extLst>
              <a:ext uri="{FF2B5EF4-FFF2-40B4-BE49-F238E27FC236}">
                <a16:creationId xmlns:a16="http://schemas.microsoft.com/office/drawing/2014/main" id="{CFDC5216-DF1E-4163-891E-8DC1AA1DC0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ノート プレースホルダ 2">
            <a:extLst>
              <a:ext uri="{FF2B5EF4-FFF2-40B4-BE49-F238E27FC236}">
                <a16:creationId xmlns:a16="http://schemas.microsoft.com/office/drawing/2014/main" id="{9C36989C-657B-4E18-9D54-08B6E2DF62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103428" name="スライド番号プレースホルダ 3">
            <a:extLst>
              <a:ext uri="{FF2B5EF4-FFF2-40B4-BE49-F238E27FC236}">
                <a16:creationId xmlns:a16="http://schemas.microsoft.com/office/drawing/2014/main" id="{F70FB3E6-F10A-41A7-A383-537032DD1F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7333" indent="-287436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9744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9641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69539" indent="-229949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29436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89334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49231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909129" indent="-22994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fld id="{D784B081-22C7-44FF-8302-15FCDAF272C2}" type="slidenum">
              <a:rPr lang="en-US" altLang="ja-JP">
                <a:latin typeface="Arial" panose="020B0604020202020204" pitchFamily="34" charset="0"/>
              </a:rPr>
              <a:pPr/>
              <a:t>55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 イメージ プレースホルダ 1">
            <a:extLst>
              <a:ext uri="{FF2B5EF4-FFF2-40B4-BE49-F238E27FC236}">
                <a16:creationId xmlns:a16="http://schemas.microsoft.com/office/drawing/2014/main" id="{A0D42486-94AB-1D83-2FA5-B906A5A43C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ノート プレースホルダ 2">
            <a:extLst>
              <a:ext uri="{FF2B5EF4-FFF2-40B4-BE49-F238E27FC236}">
                <a16:creationId xmlns:a16="http://schemas.microsoft.com/office/drawing/2014/main" id="{07FFF04F-3D81-081F-D5DE-D31F5AB05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  <p:sp>
        <p:nvSpPr>
          <p:cNvPr id="32772" name="スライド番号プレースホルダ 3">
            <a:extLst>
              <a:ext uri="{FF2B5EF4-FFF2-40B4-BE49-F238E27FC236}">
                <a16:creationId xmlns:a16="http://schemas.microsoft.com/office/drawing/2014/main" id="{BC18240B-DC54-AFC1-AAB9-9E4C4B34E3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84778" indent="-301838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207351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90291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173232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65617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313911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62205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410499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A84EC994-CE1C-47F9-B8ED-94F4C2F2EDA2}" type="slidenum">
              <a:rPr lang="ja-JP" altLang="en-US">
                <a:latin typeface="Arial" panose="020B0604020202020204" pitchFamily="34" charset="0"/>
              </a:rPr>
              <a:pPr eaLnBrk="1" hangingPunct="1"/>
              <a:t>20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スライド イメージ プレースホルダ 1">
            <a:extLst>
              <a:ext uri="{FF2B5EF4-FFF2-40B4-BE49-F238E27FC236}">
                <a16:creationId xmlns:a16="http://schemas.microsoft.com/office/drawing/2014/main" id="{20502E1F-B0CE-83BF-75DF-A1226B700C3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ノート プレースホルダ 2">
            <a:extLst>
              <a:ext uri="{FF2B5EF4-FFF2-40B4-BE49-F238E27FC236}">
                <a16:creationId xmlns:a16="http://schemas.microsoft.com/office/drawing/2014/main" id="{D2837459-D222-FEE5-34E0-0247610E3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  <p:sp>
        <p:nvSpPr>
          <p:cNvPr id="35844" name="スライド番号プレースホルダ 3">
            <a:extLst>
              <a:ext uri="{FF2B5EF4-FFF2-40B4-BE49-F238E27FC236}">
                <a16:creationId xmlns:a16="http://schemas.microsoft.com/office/drawing/2014/main" id="{165E516B-3537-1166-1C2E-0AC722CEF6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84778" indent="-301838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207351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90291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173232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65617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313911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62205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410499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FF492F9-8A00-469C-8385-C9FCC0022104}" type="slidenum">
              <a:rPr lang="ja-JP" altLang="en-US">
                <a:latin typeface="Arial" panose="020B0604020202020204" pitchFamily="34" charset="0"/>
              </a:rPr>
              <a:pPr eaLnBrk="1" hangingPunct="1"/>
              <a:t>21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7227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スライド イメージ プレースホルダ 1">
            <a:extLst>
              <a:ext uri="{FF2B5EF4-FFF2-40B4-BE49-F238E27FC236}">
                <a16:creationId xmlns:a16="http://schemas.microsoft.com/office/drawing/2014/main" id="{C79ED6F9-5320-387E-7862-F81E6821F3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ノート プレースホルダ 2">
            <a:extLst>
              <a:ext uri="{FF2B5EF4-FFF2-40B4-BE49-F238E27FC236}">
                <a16:creationId xmlns:a16="http://schemas.microsoft.com/office/drawing/2014/main" id="{C69F3E6D-0DD6-7CAF-DB11-58D32412D1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  <p:sp>
        <p:nvSpPr>
          <p:cNvPr id="36868" name="スライド番号プレースホルダ 3">
            <a:extLst>
              <a:ext uri="{FF2B5EF4-FFF2-40B4-BE49-F238E27FC236}">
                <a16:creationId xmlns:a16="http://schemas.microsoft.com/office/drawing/2014/main" id="{5DFBD68B-3D34-A7DB-5E51-CACAD21E5D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84778" indent="-301838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207351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90291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173232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65617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313911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62205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410499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7D44382B-ED31-4878-8A10-1275CB038F2F}" type="slidenum">
              <a:rPr lang="ja-JP" altLang="en-US">
                <a:latin typeface="Arial" panose="020B0604020202020204" pitchFamily="34" charset="0"/>
              </a:rPr>
              <a:pPr eaLnBrk="1" hangingPunct="1"/>
              <a:t>22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スライド イメージ プレースホルダ 1">
            <a:extLst>
              <a:ext uri="{FF2B5EF4-FFF2-40B4-BE49-F238E27FC236}">
                <a16:creationId xmlns:a16="http://schemas.microsoft.com/office/drawing/2014/main" id="{17F2CDF5-372A-40B9-14DC-9ED96867184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ノート プレースホルダ 2">
            <a:extLst>
              <a:ext uri="{FF2B5EF4-FFF2-40B4-BE49-F238E27FC236}">
                <a16:creationId xmlns:a16="http://schemas.microsoft.com/office/drawing/2014/main" id="{AC37B3EA-F360-71B5-3192-3F4F7A35EE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  <p:sp>
        <p:nvSpPr>
          <p:cNvPr id="37892" name="スライド番号プレースホルダ 3">
            <a:extLst>
              <a:ext uri="{FF2B5EF4-FFF2-40B4-BE49-F238E27FC236}">
                <a16:creationId xmlns:a16="http://schemas.microsoft.com/office/drawing/2014/main" id="{E09A23CF-3A02-14E4-395F-D7D2D07DFC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84778" indent="-301838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207351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90291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173232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65617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313911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62205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410499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B0FD0E1B-A54D-49D5-B1D1-3ACC4DA50C1C}" type="slidenum">
              <a:rPr lang="ja-JP" altLang="en-US">
                <a:latin typeface="Arial" panose="020B0604020202020204" pitchFamily="34" charset="0"/>
              </a:rPr>
              <a:pPr eaLnBrk="1" hangingPunct="1"/>
              <a:t>23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スライド イメージ プレースホルダ 1">
            <a:extLst>
              <a:ext uri="{FF2B5EF4-FFF2-40B4-BE49-F238E27FC236}">
                <a16:creationId xmlns:a16="http://schemas.microsoft.com/office/drawing/2014/main" id="{7D13AE7B-46BB-494F-4941-80BFA1C80FC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ノート プレースホルダ 2">
            <a:extLst>
              <a:ext uri="{FF2B5EF4-FFF2-40B4-BE49-F238E27FC236}">
                <a16:creationId xmlns:a16="http://schemas.microsoft.com/office/drawing/2014/main" id="{5D6383F2-0E67-F321-DD03-28454E224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  <p:sp>
        <p:nvSpPr>
          <p:cNvPr id="38916" name="スライド番号プレースホルダ 3">
            <a:extLst>
              <a:ext uri="{FF2B5EF4-FFF2-40B4-BE49-F238E27FC236}">
                <a16:creationId xmlns:a16="http://schemas.microsoft.com/office/drawing/2014/main" id="{64415C83-F3C2-A9F5-DE76-904AA12AD3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84778" indent="-301838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207351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90291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173232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65617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313911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62205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410499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71C5E96D-BA23-498E-8493-9C9D3B43866C}" type="slidenum">
              <a:rPr lang="ja-JP" altLang="en-US">
                <a:latin typeface="Arial" panose="020B0604020202020204" pitchFamily="34" charset="0"/>
              </a:rPr>
              <a:pPr eaLnBrk="1" hangingPunct="1"/>
              <a:t>24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スライド イメージ プレースホルダ 1">
            <a:extLst>
              <a:ext uri="{FF2B5EF4-FFF2-40B4-BE49-F238E27FC236}">
                <a16:creationId xmlns:a16="http://schemas.microsoft.com/office/drawing/2014/main" id="{F697D8A0-387D-CDAD-B16D-304E67DC520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ノート プレースホルダ 2">
            <a:extLst>
              <a:ext uri="{FF2B5EF4-FFF2-40B4-BE49-F238E27FC236}">
                <a16:creationId xmlns:a16="http://schemas.microsoft.com/office/drawing/2014/main" id="{70492D60-485B-B312-7229-A3BF55BB57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  <p:sp>
        <p:nvSpPr>
          <p:cNvPr id="39940" name="スライド番号プレースホルダ 3">
            <a:extLst>
              <a:ext uri="{FF2B5EF4-FFF2-40B4-BE49-F238E27FC236}">
                <a16:creationId xmlns:a16="http://schemas.microsoft.com/office/drawing/2014/main" id="{1FA54F0C-0A40-BC64-5FE7-0218F53121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84778" indent="-301838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207351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90291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173232" indent="-24147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65617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3139112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62205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4104993" indent="-24147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FBB5EB91-2608-4E56-AD34-0BEFB826B319}" type="slidenum">
              <a:rPr lang="ja-JP" altLang="en-US">
                <a:latin typeface="Arial" panose="020B0604020202020204" pitchFamily="34" charset="0"/>
              </a:rPr>
              <a:pPr eaLnBrk="1" hangingPunct="1"/>
              <a:t>25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画像 6" descr="しずく-HD-タイトル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rtlCol="0" anchor="b">
            <a:normAutofit/>
          </a:bodyPr>
          <a:lstStyle>
            <a:lvl1pPr algn="ctr">
              <a:defRPr sz="4800"/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 rtlCol="0"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03B918-72C1-4119-B354-3DFBED3F3E32}" type="datetime1">
              <a:rPr lang="ja-JP" altLang="en-US" noProof="0" smtClean="0"/>
              <a:t>2025/5/28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ja-JP" noProof="0" smtClean="0"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287403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キャプション付きパノラマ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画像 9" descr="しずく-HD-コンテンツ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ja-JP" altLang="en-US" noProof="0"/>
              <a:t>アイコンをクリックして写真を追加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9513A63-DF8F-4D8C-9996-CEC96B61BC4F}" type="datetime1">
              <a:rPr lang="en-US" altLang="ja-JP" noProof="0" smtClean="0"/>
              <a:t>5/28/2025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ja-JP" noProof="0" smtClean="0"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3576979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画像 7" descr="しずく-HD-コンテンツ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rtlCol="0" anchor="ctr"/>
          <a:lstStyle>
            <a:lvl1pPr algn="ctr">
              <a:defRPr sz="3200"/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rtlCol="0"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0F1C45-3C2B-4506-B685-84794035000F}" type="datetime1">
              <a:rPr lang="en-US" altLang="ja-JP" noProof="0" smtClean="0"/>
              <a:t>5/28/2025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ja-JP" noProof="0" smtClean="0"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12422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キャプション付き引用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画像 10" descr="しずく-HD-コンテンツ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12" name="テキスト プレースホルダー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3C6023-C233-4E79-A5BE-FB58A4B589D4}" type="datetime1">
              <a:rPr lang="en-US" altLang="ja-JP" noProof="0" smtClean="0"/>
              <a:t>5/28/2025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ja-JP" noProof="0" smtClean="0"/>
              <a:t>‹#›</a:t>
            </a:fld>
            <a:endParaRPr lang="ja-JP" altLang="en-US" noProof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ja-JP" altLang="en-US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ja-JP" altLang="en-US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1610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画像 7" descr="しずく-HD-コンテンツ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rtlCol="0"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1C2FA8B-AEFF-4E3B-8C56-91C889A2AA08}" type="datetime1">
              <a:rPr lang="en-US" altLang="ja-JP" noProof="0" smtClean="0"/>
              <a:t>5/28/2025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ja-JP" noProof="0" smtClean="0"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792134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画像 12" descr="しずく-HD-コンテンツ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タイトル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8" name="テキスト プレースホルダー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10" name="テキスト プレースホルダー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11" name="テキスト プレースホルダー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12" name="テキスト プレースホルダー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1265648-2FE6-4FB9-B31A-83ACCC06648C}" type="datetime1">
              <a:rPr lang="en-US" altLang="ja-JP" noProof="0" smtClean="0"/>
              <a:t>5/28/2025</a:t>
            </a:fld>
            <a:endParaRPr lang="ja-JP" altLang="en-US" noProof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ja-JP" noProof="0" smtClean="0"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188399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画像 15" descr="しずく-HD-コンテンツ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タイトル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 rtlCol="0"/>
          <a:lstStyle/>
          <a:p>
            <a:pPr rt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20" name="図プレースホルダー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ja-JP" altLang="en-US"/>
              <a:t>アイコンをクリックして図を追加</a:t>
            </a:r>
            <a:endParaRPr lang="ja"/>
          </a:p>
        </p:txBody>
      </p:sp>
      <p:sp>
        <p:nvSpPr>
          <p:cNvPr id="21" name="テキスト プレースホルダー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22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23" name="図プレースホルダー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ja-JP" altLang="en-US"/>
              <a:t>アイコンをクリックして図を追加</a:t>
            </a:r>
            <a:endParaRPr lang="ja"/>
          </a:p>
        </p:txBody>
      </p:sp>
      <p:sp>
        <p:nvSpPr>
          <p:cNvPr id="24" name="テキスト プレースホルダー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25" name="テキスト プレースホルダー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26" name="図プレースホルダー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ja-JP" altLang="en-US"/>
              <a:t>アイコンをクリックして図を追加</a:t>
            </a:r>
            <a:endParaRPr lang="ja"/>
          </a:p>
        </p:txBody>
      </p:sp>
      <p:sp>
        <p:nvSpPr>
          <p:cNvPr id="27" name="テキスト プレースホルダー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20CE96E-DC13-4A30-AFE4-AEFEDA43416B}" type="datetime1">
              <a:rPr lang="ja-JP" altLang="en-US" smtClean="0"/>
              <a:t>2025/5/28</a:t>
            </a:fld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4186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画像 7" descr="しずく-HD-コンテンツ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11" name="縦書きテキスト プレースホルダー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 rtlCol="0"/>
          <a:lstStyle/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CDC2F43-FC4D-4672-B360-CF8D37BAAF42}" type="datetime1">
              <a:rPr lang="en-US" altLang="ja-JP" noProof="0" smtClean="0"/>
              <a:t>5/28/2025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ja-JP" noProof="0" smtClean="0"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3339669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画像 8" descr="しずく-HD-コンテンツ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 rtlCol="0"/>
          <a:lstStyle>
            <a:lvl1pPr algn="l">
              <a:defRPr/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8" name="縦書きテキスト プレースホルダー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 rtlCol="0"/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331A97-424B-457B-A76D-87969B66762D}" type="datetime1">
              <a:rPr lang="en-US" altLang="ja-JP" noProof="0" smtClean="0"/>
              <a:t>5/28/2025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ja-JP" noProof="0" smtClean="0"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5556400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 anchor="ctr"/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C41BF2-EAA2-4806-9249-9C91F6B7DCFA}" type="datetime1">
              <a:rPr lang="en-US" altLang="ja-JP" noProof="0" smtClean="0"/>
              <a:t>5/28/2025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3024972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画像 2" descr="しずく-HD-コンテンツ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12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 rtlCol="0"/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46EA4E4-9408-48CC-A8D7-39B9BA9925EE}" type="datetime1">
              <a:rPr lang="ja-JP" altLang="en-US" noProof="0" smtClean="0"/>
              <a:t>2025/5/28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ja-JP" noProof="0" smtClean="0"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306270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画像 8" descr="しずく-HD-コンテンツ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rtlCol="0" anchor="b">
            <a:normAutofit/>
          </a:bodyPr>
          <a:lstStyle>
            <a:lvl1pPr>
              <a:defRPr sz="4000"/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 hasCustomPrompt="1"/>
          </p:nvPr>
        </p:nvSpPr>
        <p:spPr>
          <a:xfrm>
            <a:off x="913774" y="3657457"/>
            <a:ext cx="10351752" cy="1368183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077460-EB7F-4F32-8C71-0F4CBCCA164B}" type="datetime1">
              <a:rPr lang="en-US" altLang="ja-JP" noProof="0" smtClean="0"/>
              <a:t>5/28/2025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ja-JP" noProof="0" smtClean="0"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3875351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画像 9" descr="しずく-HD-コンテンツ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タイトル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12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 rtlCol="0"/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3" name="コンテンツ プレースホルダー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 rtlCol="0"/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530564-37FF-446E-A959-9DA972957F86}" type="datetime1">
              <a:rPr lang="en-US" altLang="ja-JP" noProof="0" smtClean="0"/>
              <a:t>5/28/2025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ja-JP" noProof="0" smtClean="0"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551646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画像 14" descr="しずく-HD-コンテンツ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タイトル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rtlCol="0"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12" name="コンテンツ プレースホルダー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 rtlCol="0"/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rtlCol="0"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13" name="コンテンツ プレースホルダー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 rtlCol="0"/>
          <a:lstStyle/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noProof="0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37F112C-43A2-4113-8057-639ABF82FDED}" type="datetime1">
              <a:rPr lang="en-US" altLang="ja-JP" noProof="0" smtClean="0"/>
              <a:t>5/28/2025</a:t>
            </a:fld>
            <a:endParaRPr lang="ja-JP" altLang="en-US" noProof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ja-JP" noProof="0" smtClean="0"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3720249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画像 7" descr="しずく-HD-コンテンツ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D155D5C-FF06-4482-BDEE-E204A666A3B1}" type="datetime1">
              <a:rPr lang="en-US" altLang="ja-JP" noProof="0" smtClean="0"/>
              <a:t>5/28/2025</a:t>
            </a:fld>
            <a:endParaRPr lang="ja-JP" altLang="en-US" noProof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ja-JP" noProof="0" smtClean="0"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613326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画像 6" descr="しずく-HD-コンテンツ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EEDDFE1-44FA-4067-BD7D-0AC76BB4BE79}" type="datetime1">
              <a:rPr lang="en-US" altLang="ja-JP" noProof="0" smtClean="0"/>
              <a:t>5/28/2025</a:t>
            </a:fld>
            <a:endParaRPr lang="ja-JP" altLang="en-US" noProof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ja-JP" noProof="0" smtClean="0"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75379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キャプション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画像 10" descr="しずく-HD-コンテンツ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10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 rtlCol="0"/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051AA6B-DB1C-4082-8D64-D0548A0CDEB8}" type="datetime1">
              <a:rPr lang="en-US" altLang="ja-JP" noProof="0" smtClean="0"/>
              <a:t>5/28/2025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ja-JP" noProof="0" smtClean="0"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885185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キャプション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画像 9" descr="しずく-HD-コンテンツ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71A8BD-B87E-4F6F-B52D-F3E0DBBD1936}" type="datetime1">
              <a:rPr lang="en-US" altLang="ja-JP" noProof="0" smtClean="0"/>
              <a:t>5/28/2025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ja-JP" noProof="0" smtClean="0"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082491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画像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ja-JP" altLang="en-US" noProof="0" dirty="0"/>
              <a:t>マスター テキストの書式設定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03924DF-9408-409A-A4E2-4251E862BC29}" type="datetime1">
              <a:rPr lang="ja-JP" altLang="en-US" noProof="0" smtClean="0"/>
              <a:t>2025/5/28</a:t>
            </a:fld>
            <a:endParaRPr lang="ja-JP" altLang="en-US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6D22F896-40B5-4ADD-8801-0D06FADFA095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752261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  <p:sldLayoutId id="2147483705" r:id="rId18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cap="all" baseline="0">
          <a:solidFill>
            <a:schemeClr val="tx1"/>
          </a:solidFill>
          <a:effectLst/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kumimoji="1" sz="2000" kern="1200" cap="all" baseline="0">
          <a:solidFill>
            <a:schemeClr val="tx1"/>
          </a:solidFill>
          <a:effectLst/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800" kern="1200" cap="all" baseline="0">
          <a:solidFill>
            <a:schemeClr val="tx1"/>
          </a:solidFill>
          <a:effectLst/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600" kern="1200" cap="all" baseline="0">
          <a:solidFill>
            <a:schemeClr val="tx1"/>
          </a:solidFill>
          <a:effectLst/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8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8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8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8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8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8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長方形 9">
            <a:extLst>
              <a:ext uri="{FF2B5EF4-FFF2-40B4-BE49-F238E27FC236}">
                <a16:creationId xmlns:a16="http://schemas.microsoft.com/office/drawing/2014/main" id="{4A391C69-E52F-4DC0-B51A-0DABC5484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2" name="画像 2">
            <a:extLst>
              <a:ext uri="{FF2B5EF4-FFF2-40B4-BE49-F238E27FC236}">
                <a16:creationId xmlns:a16="http://schemas.microsoft.com/office/drawing/2014/main" id="{C3C7ED6A-DE7F-4002-9699-B659DE5512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長方形 13">
            <a:extLst>
              <a:ext uri="{FF2B5EF4-FFF2-40B4-BE49-F238E27FC236}">
                <a16:creationId xmlns:a16="http://schemas.microsoft.com/office/drawing/2014/main" id="{048390FD-448E-4FF2-AEE8-C46960568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5961" y="-2"/>
            <a:ext cx="81313" cy="6858002"/>
          </a:xfrm>
          <a:prstGeom prst="rect">
            <a:avLst/>
          </a:prstGeom>
          <a:gradFill flip="none" rotWithShape="1">
            <a:gsLst>
              <a:gs pos="84000">
                <a:srgbClr val="B5B5B5"/>
              </a:gs>
              <a:gs pos="60159">
                <a:srgbClr val="D5D5D5"/>
              </a:gs>
              <a:gs pos="50447">
                <a:srgbClr val="E6E6E6"/>
              </a:gs>
              <a:gs pos="44260">
                <a:srgbClr val="D5D5D5"/>
              </a:gs>
              <a:gs pos="15928">
                <a:srgbClr val="B5B5B5"/>
              </a:gs>
              <a:gs pos="7000">
                <a:srgbClr val="8A8A8A"/>
              </a:gs>
              <a:gs pos="0">
                <a:srgbClr val="BBBBBB"/>
              </a:gs>
              <a:gs pos="93000">
                <a:srgbClr val="8A8A8A"/>
              </a:gs>
              <a:gs pos="100000">
                <a:srgbClr val="BBBBB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6" name="画像 15">
            <a:extLst>
              <a:ext uri="{FF2B5EF4-FFF2-40B4-BE49-F238E27FC236}">
                <a16:creationId xmlns:a16="http://schemas.microsoft.com/office/drawing/2014/main" id="{0BD259F2-A289-4420-B3EB-BBC6A904F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6BE7596B-F237-47DD-989E-9D8B0B49B4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1075" y="1358901"/>
            <a:ext cx="5883188" cy="2730498"/>
          </a:xfrm>
        </p:spPr>
        <p:txBody>
          <a:bodyPr rtlCol="0">
            <a:normAutofit fontScale="90000"/>
          </a:bodyPr>
          <a:lstStyle/>
          <a:p>
            <a:pPr rtl="0"/>
            <a:r>
              <a:rPr lang="en-US" altLang="ja-JP" sz="3100" b="1" dirty="0">
                <a:solidFill>
                  <a:srgbClr val="92D050"/>
                </a:solidFill>
              </a:rPr>
              <a:t>R7</a:t>
            </a:r>
            <a:r>
              <a:rPr lang="ja-JP" altLang="en-US" sz="3100" b="1" dirty="0">
                <a:solidFill>
                  <a:srgbClr val="92D050"/>
                </a:solidFill>
              </a:rPr>
              <a:t>年</a:t>
            </a:r>
            <a:br>
              <a:rPr lang="en-US" altLang="ja-JP" sz="3100" b="1" dirty="0">
                <a:solidFill>
                  <a:srgbClr val="92D050"/>
                </a:solidFill>
              </a:rPr>
            </a:br>
            <a:r>
              <a:rPr lang="ja-JP" altLang="en-US" sz="3100" b="1" dirty="0">
                <a:solidFill>
                  <a:srgbClr val="92D050"/>
                </a:solidFill>
              </a:rPr>
              <a:t>東京都専修学校各種学校協会</a:t>
            </a:r>
            <a:br>
              <a:rPr lang="en-US" altLang="ja-JP" sz="31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ja-JP" altLang="en-US" sz="3600" b="1" dirty="0">
                <a:solidFill>
                  <a:srgbClr val="FF66CC"/>
                </a:solidFill>
              </a:rPr>
              <a:t>教師のための</a:t>
            </a:r>
            <a:br>
              <a:rPr lang="en-US" altLang="ja-JP" sz="3600" b="1" dirty="0">
                <a:solidFill>
                  <a:srgbClr val="FF66CC"/>
                </a:solidFill>
              </a:rPr>
            </a:br>
            <a:r>
              <a:rPr lang="ja-JP" altLang="en-US" b="1" dirty="0">
                <a:solidFill>
                  <a:schemeClr val="accent6"/>
                </a:solidFill>
              </a:rPr>
              <a:t>学生カウンセリング</a:t>
            </a:r>
            <a:br>
              <a:rPr lang="ja-JP" altLang="en-US" b="1" dirty="0">
                <a:solidFill>
                  <a:schemeClr val="accent6"/>
                </a:solidFill>
              </a:rPr>
            </a:br>
            <a:r>
              <a:rPr lang="ja-JP" altLang="en-US" b="1" dirty="0">
                <a:solidFill>
                  <a:schemeClr val="accent6"/>
                </a:solidFill>
              </a:rPr>
              <a:t>研修会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6063915B-82A1-4F1C-B5C6-3E18DDD972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0113" y="4935080"/>
            <a:ext cx="4870988" cy="1128037"/>
          </a:xfrm>
        </p:spPr>
        <p:txBody>
          <a:bodyPr rtlCol="0">
            <a:noAutofit/>
          </a:bodyPr>
          <a:lstStyle/>
          <a:p>
            <a:pPr rtl="0"/>
            <a:r>
              <a:rPr lang="ja-JP" altLang="en-US" sz="2800" b="1" dirty="0">
                <a:solidFill>
                  <a:srgbClr val="F55809"/>
                </a:solidFill>
              </a:rPr>
              <a:t>千葉大学</a:t>
            </a:r>
            <a:endParaRPr lang="en-US" altLang="ja-JP" sz="2800" b="1" dirty="0">
              <a:solidFill>
                <a:srgbClr val="F55809"/>
              </a:solidFill>
            </a:endParaRPr>
          </a:p>
          <a:p>
            <a:pPr rtl="0"/>
            <a:r>
              <a:rPr lang="ja-JP" altLang="en-US" sz="2800" b="1" dirty="0">
                <a:solidFill>
                  <a:srgbClr val="F55809"/>
                </a:solidFill>
              </a:rPr>
              <a:t>冨田久枝</a:t>
            </a:r>
          </a:p>
        </p:txBody>
      </p:sp>
    </p:spTree>
    <p:extLst>
      <p:ext uri="{BB962C8B-B14F-4D97-AF65-F5344CB8AC3E}">
        <p14:creationId xmlns:p14="http://schemas.microsoft.com/office/powerpoint/2010/main" val="264202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59FCE4B-1E6E-296C-4575-A0EDF63FC9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40168" y="335916"/>
            <a:ext cx="8229600" cy="1522413"/>
          </a:xfrm>
        </p:spPr>
        <p:txBody>
          <a:bodyPr>
            <a:normAutofit/>
          </a:bodyPr>
          <a:lstStyle/>
          <a:p>
            <a:pPr eaLnBrk="1" hangingPunct="1"/>
            <a:r>
              <a:rPr lang="ja-JP" altLang="en-US" sz="4400" b="1" dirty="0">
                <a:solidFill>
                  <a:schemeClr val="accent6"/>
                </a:solidFill>
              </a:rPr>
              <a:t>４．カウンセリングの基本技法</a:t>
            </a:r>
            <a:br>
              <a:rPr lang="en-US" altLang="ja-JP" sz="4400" b="1" dirty="0">
                <a:solidFill>
                  <a:schemeClr val="accent6"/>
                </a:solidFill>
              </a:rPr>
            </a:br>
            <a:r>
              <a:rPr lang="ja-JP" altLang="en-US" sz="4400" b="1" dirty="0">
                <a:solidFill>
                  <a:schemeClr val="accent6"/>
                </a:solidFill>
              </a:rPr>
              <a:t>＜援助的な態度＞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DCDBF18-EBA8-F9B6-CF77-CEC2CB7D0E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88932" y="2194560"/>
            <a:ext cx="6414135" cy="4032250"/>
          </a:xfrm>
        </p:spPr>
        <p:txBody>
          <a:bodyPr>
            <a:normAutofit fontScale="85000" lnSpcReduction="20000"/>
          </a:bodyPr>
          <a:lstStyle/>
          <a:p>
            <a:pPr marL="609600" indent="-609600">
              <a:buNone/>
            </a:pPr>
            <a:r>
              <a:rPr lang="ja-JP" altLang="en-US" sz="4000" dirty="0"/>
              <a:t>　　</a:t>
            </a:r>
            <a:r>
              <a:rPr lang="ja-JP" altLang="en-US" sz="4100" b="1" dirty="0">
                <a:solidFill>
                  <a:srgbClr val="00B050"/>
                </a:solidFill>
              </a:rPr>
              <a:t>（１）無防衛　　　　　　</a:t>
            </a:r>
          </a:p>
          <a:p>
            <a:pPr marL="609600" indent="-609600">
              <a:buNone/>
            </a:pPr>
            <a:r>
              <a:rPr lang="ja-JP" altLang="en-US" sz="4100" b="1" dirty="0">
                <a:solidFill>
                  <a:srgbClr val="00B050"/>
                </a:solidFill>
              </a:rPr>
              <a:t>　　（２）共感</a:t>
            </a:r>
            <a:endParaRPr lang="en-US" altLang="ja-JP" sz="4100" b="1" dirty="0">
              <a:solidFill>
                <a:srgbClr val="00B050"/>
              </a:solidFill>
            </a:endParaRPr>
          </a:p>
          <a:p>
            <a:pPr marL="609600" indent="-609600">
              <a:buNone/>
            </a:pPr>
            <a:r>
              <a:rPr lang="ja-JP" altLang="en-US" sz="4100" b="1" dirty="0">
                <a:solidFill>
                  <a:srgbClr val="00B050"/>
                </a:solidFill>
              </a:rPr>
              <a:t>　　（３）受容</a:t>
            </a:r>
            <a:endParaRPr lang="en-US" altLang="ja-JP" sz="4100" b="1" dirty="0">
              <a:solidFill>
                <a:srgbClr val="00B050"/>
              </a:solidFill>
            </a:endParaRPr>
          </a:p>
          <a:p>
            <a:pPr marL="609600" indent="-609600">
              <a:buNone/>
            </a:pPr>
            <a:r>
              <a:rPr lang="ja-JP" altLang="en-US" sz="4100" b="1" dirty="0">
                <a:solidFill>
                  <a:srgbClr val="00B050"/>
                </a:solidFill>
              </a:rPr>
              <a:t>　　（４）熱意</a:t>
            </a:r>
            <a:endParaRPr lang="en-US" altLang="ja-JP" sz="4100" b="1" dirty="0">
              <a:solidFill>
                <a:srgbClr val="00B050"/>
              </a:solidFill>
            </a:endParaRPr>
          </a:p>
          <a:p>
            <a:pPr marL="609600" indent="-609600">
              <a:buNone/>
            </a:pPr>
            <a:r>
              <a:rPr lang="ja-JP" altLang="en-US" sz="4100" b="1" dirty="0">
                <a:solidFill>
                  <a:srgbClr val="00B050"/>
                </a:solidFill>
              </a:rPr>
              <a:t>　　（５）間</a:t>
            </a:r>
          </a:p>
          <a:p>
            <a:pPr marL="609600" indent="-609600">
              <a:buNone/>
            </a:pPr>
            <a:r>
              <a:rPr lang="ja-JP" altLang="en-US" sz="4100" b="1" dirty="0"/>
              <a:t>　　　　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>
            <a:extLst>
              <a:ext uri="{FF2B5EF4-FFF2-40B4-BE49-F238E27FC236}">
                <a16:creationId xmlns:a16="http://schemas.microsoft.com/office/drawing/2014/main" id="{70F8D8AF-1B9F-621B-44C8-63A561CBA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295" y="0"/>
            <a:ext cx="9998065" cy="1249679"/>
          </a:xfrm>
        </p:spPr>
        <p:txBody>
          <a:bodyPr>
            <a:normAutofit/>
          </a:bodyPr>
          <a:lstStyle/>
          <a:p>
            <a:r>
              <a:rPr lang="ja-JP" altLang="en-US" sz="4400" b="1" dirty="0">
                <a:solidFill>
                  <a:schemeClr val="accent6"/>
                </a:solidFill>
              </a:rPr>
              <a:t>＜非言語的技法＞</a:t>
            </a:r>
            <a:endParaRPr lang="ja-JP" altLang="en-US" sz="4400" dirty="0">
              <a:solidFill>
                <a:schemeClr val="accent6"/>
              </a:solidFill>
            </a:endParaRPr>
          </a:p>
        </p:txBody>
      </p:sp>
      <p:sp>
        <p:nvSpPr>
          <p:cNvPr id="3" name="コンテンツ プレースホルダ 2">
            <a:extLst>
              <a:ext uri="{FF2B5EF4-FFF2-40B4-BE49-F238E27FC236}">
                <a16:creationId xmlns:a16="http://schemas.microsoft.com/office/drawing/2014/main" id="{AF8EC030-BD80-6A8A-30E7-4EA3ACA76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3040" y="1394832"/>
            <a:ext cx="8148320" cy="5575619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buNone/>
              <a:defRPr/>
            </a:pPr>
            <a:r>
              <a:rPr lang="ja-JP" altLang="en-US" b="1" dirty="0">
                <a:solidFill>
                  <a:schemeClr val="accent2"/>
                </a:solidFill>
              </a:rPr>
              <a:t>　　 　 </a:t>
            </a:r>
            <a:r>
              <a:rPr lang="ja-JP" altLang="en-US" sz="4000" b="1" dirty="0">
                <a:solidFill>
                  <a:schemeClr val="accent1">
                    <a:lumMod val="75000"/>
                  </a:schemeClr>
                </a:solidFill>
              </a:rPr>
              <a:t>（１）表情　　　　　　</a:t>
            </a:r>
          </a:p>
          <a:p>
            <a:pPr marL="609600" indent="-609600">
              <a:buNone/>
              <a:defRPr/>
            </a:pPr>
            <a:r>
              <a:rPr lang="ja-JP" altLang="en-US" sz="4000" b="1" dirty="0">
                <a:solidFill>
                  <a:schemeClr val="accent1">
                    <a:lumMod val="75000"/>
                  </a:schemeClr>
                </a:solidFill>
              </a:rPr>
              <a:t>　　（２）視線</a:t>
            </a:r>
            <a:endParaRPr lang="en-US" altLang="ja-JP" sz="4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609600" indent="-609600">
              <a:buNone/>
              <a:defRPr/>
            </a:pPr>
            <a:r>
              <a:rPr lang="ja-JP" altLang="en-US" sz="4000" b="1" dirty="0">
                <a:solidFill>
                  <a:schemeClr val="accent1">
                    <a:lumMod val="75000"/>
                  </a:schemeClr>
                </a:solidFill>
              </a:rPr>
              <a:t>　　（３）語調</a:t>
            </a:r>
            <a:endParaRPr lang="en-US" altLang="ja-JP" sz="4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609600" indent="-609600">
              <a:buNone/>
              <a:defRPr/>
            </a:pPr>
            <a:r>
              <a:rPr lang="ja-JP" altLang="en-US" sz="4000" b="1" dirty="0">
                <a:solidFill>
                  <a:schemeClr val="accent1">
                    <a:lumMod val="75000"/>
                  </a:schemeClr>
                </a:solidFill>
              </a:rPr>
              <a:t>　　（４）ジェスチャー</a:t>
            </a:r>
            <a:endParaRPr lang="en-US" altLang="ja-JP" sz="4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609600" indent="-609600">
              <a:buNone/>
              <a:defRPr/>
            </a:pPr>
            <a:r>
              <a:rPr lang="ja-JP" altLang="en-US" sz="4000" b="1" dirty="0">
                <a:solidFill>
                  <a:schemeClr val="accent1">
                    <a:lumMod val="75000"/>
                  </a:schemeClr>
                </a:solidFill>
              </a:rPr>
              <a:t>　　（５）姿勢</a:t>
            </a:r>
            <a:endParaRPr lang="en-US" altLang="ja-JP" sz="4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609600" indent="-609600">
              <a:buNone/>
              <a:defRPr/>
            </a:pPr>
            <a:r>
              <a:rPr lang="ja-JP" altLang="en-US" sz="4000" b="1" dirty="0">
                <a:solidFill>
                  <a:schemeClr val="accent1">
                    <a:lumMod val="75000"/>
                  </a:schemeClr>
                </a:solidFill>
              </a:rPr>
              <a:t>　　（６）対人距離</a:t>
            </a:r>
            <a:endParaRPr lang="en-US" altLang="ja-JP" sz="4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609600" indent="-609600">
              <a:buNone/>
              <a:defRPr/>
            </a:pPr>
            <a:r>
              <a:rPr lang="ja-JP" altLang="en-US" sz="4000" b="1" dirty="0">
                <a:solidFill>
                  <a:schemeClr val="accent1">
                    <a:lumMod val="75000"/>
                  </a:schemeClr>
                </a:solidFill>
              </a:rPr>
              <a:t>　　（７）沈黙</a:t>
            </a:r>
          </a:p>
          <a:p>
            <a:pPr>
              <a:buFontTx/>
              <a:buNone/>
              <a:defRPr/>
            </a:pPr>
            <a:endParaRPr lang="ja-JP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>
            <a:extLst>
              <a:ext uri="{FF2B5EF4-FFF2-40B4-BE49-F238E27FC236}">
                <a16:creationId xmlns:a16="http://schemas.microsoft.com/office/drawing/2014/main" id="{3765F4C5-8FA6-C60A-B1E0-E4DF781CF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575" y="243840"/>
            <a:ext cx="8707745" cy="1159483"/>
          </a:xfrm>
        </p:spPr>
        <p:txBody>
          <a:bodyPr>
            <a:normAutofit/>
          </a:bodyPr>
          <a:lstStyle/>
          <a:p>
            <a:r>
              <a:rPr lang="ja-JP" altLang="en-US" sz="4400" b="1" dirty="0">
                <a:solidFill>
                  <a:srgbClr val="7030A0"/>
                </a:solidFill>
              </a:rPr>
              <a:t>＜言語的技法＞</a:t>
            </a:r>
            <a:endParaRPr lang="ja-JP" altLang="en-US" sz="4400" dirty="0">
              <a:solidFill>
                <a:srgbClr val="7030A0"/>
              </a:solidFill>
            </a:endParaRPr>
          </a:p>
        </p:txBody>
      </p:sp>
      <p:sp>
        <p:nvSpPr>
          <p:cNvPr id="3" name="コンテンツ プレースホルダ 2">
            <a:extLst>
              <a:ext uri="{FF2B5EF4-FFF2-40B4-BE49-F238E27FC236}">
                <a16:creationId xmlns:a16="http://schemas.microsoft.com/office/drawing/2014/main" id="{67F2B170-2091-247B-4768-507E0BD11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0175" y="1625600"/>
            <a:ext cx="7386945" cy="4907279"/>
          </a:xfrm>
        </p:spPr>
        <p:txBody>
          <a:bodyPr>
            <a:normAutofit fontScale="55000" lnSpcReduction="20000"/>
          </a:bodyPr>
          <a:lstStyle/>
          <a:p>
            <a:pPr marL="609600" indent="-609600">
              <a:buNone/>
              <a:defRPr/>
            </a:pPr>
            <a:r>
              <a:rPr lang="ja-JP" altLang="en-US" b="1" dirty="0">
                <a:solidFill>
                  <a:schemeClr val="accent4">
                    <a:lumMod val="75000"/>
                  </a:schemeClr>
                </a:solidFill>
              </a:rPr>
              <a:t>　　        </a:t>
            </a:r>
            <a:r>
              <a:rPr lang="ja-JP" altLang="en-US" sz="6500" b="1" dirty="0">
                <a:solidFill>
                  <a:schemeClr val="accent4">
                    <a:lumMod val="75000"/>
                  </a:schemeClr>
                </a:solidFill>
              </a:rPr>
              <a:t>（１）受容　　　　　　</a:t>
            </a:r>
          </a:p>
          <a:p>
            <a:pPr marL="609600" indent="-609600">
              <a:buNone/>
              <a:defRPr/>
            </a:pPr>
            <a:r>
              <a:rPr lang="ja-JP" altLang="en-US" sz="6500" b="1" dirty="0">
                <a:solidFill>
                  <a:schemeClr val="accent4">
                    <a:lumMod val="75000"/>
                  </a:schemeClr>
                </a:solidFill>
              </a:rPr>
              <a:t>　　（２）繰り返し</a:t>
            </a:r>
            <a:endParaRPr lang="en-US" altLang="ja-JP" sz="65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609600" indent="-609600">
              <a:buNone/>
              <a:defRPr/>
            </a:pPr>
            <a:r>
              <a:rPr lang="ja-JP" altLang="en-US" sz="6500" b="1" dirty="0">
                <a:solidFill>
                  <a:schemeClr val="accent4">
                    <a:lumMod val="75000"/>
                  </a:schemeClr>
                </a:solidFill>
              </a:rPr>
              <a:t>　　（３）明確化</a:t>
            </a:r>
            <a:endParaRPr lang="en-US" altLang="ja-JP" sz="65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609600" indent="-609600">
              <a:buNone/>
              <a:defRPr/>
            </a:pPr>
            <a:r>
              <a:rPr lang="ja-JP" altLang="en-US" sz="6500" b="1" dirty="0">
                <a:solidFill>
                  <a:schemeClr val="accent4">
                    <a:lumMod val="75000"/>
                  </a:schemeClr>
                </a:solidFill>
              </a:rPr>
              <a:t>　　（４）支持</a:t>
            </a:r>
            <a:endParaRPr lang="en-US" altLang="ja-JP" sz="65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609600" indent="-609600">
              <a:buNone/>
              <a:defRPr/>
            </a:pPr>
            <a:r>
              <a:rPr lang="ja-JP" altLang="en-US" sz="6500" b="1" dirty="0">
                <a:solidFill>
                  <a:schemeClr val="accent4">
                    <a:lumMod val="75000"/>
                  </a:schemeClr>
                </a:solidFill>
              </a:rPr>
              <a:t>　　（５）質問</a:t>
            </a:r>
            <a:endParaRPr lang="en-US" altLang="ja-JP" sz="65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609600" indent="-609600">
              <a:buNone/>
              <a:defRPr/>
            </a:pPr>
            <a:r>
              <a:rPr lang="ja-JP" altLang="en-US" sz="6500" b="1" dirty="0">
                <a:solidFill>
                  <a:schemeClr val="accent4">
                    <a:lumMod val="75000"/>
                  </a:schemeClr>
                </a:solidFill>
              </a:rPr>
              <a:t>　　（６）要約</a:t>
            </a:r>
            <a:endParaRPr lang="en-US" altLang="ja-JP" sz="65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609600" indent="-609600">
              <a:buNone/>
              <a:defRPr/>
            </a:pPr>
            <a:r>
              <a:rPr lang="ja-JP" altLang="en-US" sz="4000" b="1" dirty="0">
                <a:solidFill>
                  <a:schemeClr val="accent4">
                    <a:lumMod val="75000"/>
                  </a:schemeClr>
                </a:solidFill>
              </a:rPr>
              <a:t>　　</a:t>
            </a:r>
          </a:p>
          <a:p>
            <a:pPr>
              <a:buFontTx/>
              <a:buNone/>
              <a:defRPr/>
            </a:pPr>
            <a:endParaRPr lang="ja-JP" alt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">
            <a:extLst>
              <a:ext uri="{FF2B5EF4-FFF2-40B4-BE49-F238E27FC236}">
                <a16:creationId xmlns:a16="http://schemas.microsoft.com/office/drawing/2014/main" id="{2929A82A-DE51-E535-AB2F-6D07B2D6E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549276"/>
            <a:ext cx="828040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44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５．折衷主義と三つの流れ</a:t>
            </a:r>
            <a:br>
              <a:rPr lang="ja-JP" altLang="en-US" sz="44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（新しい技法の捉えかた）</a:t>
            </a:r>
          </a:p>
        </p:txBody>
      </p:sp>
      <p:sp>
        <p:nvSpPr>
          <p:cNvPr id="8203" name="Rectangle 11">
            <a:extLst>
              <a:ext uri="{FF2B5EF4-FFF2-40B4-BE49-F238E27FC236}">
                <a16:creationId xmlns:a16="http://schemas.microsoft.com/office/drawing/2014/main" id="{7D1B55BB-22B5-A6F1-3A45-CBF733E33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2133600"/>
            <a:ext cx="822960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ja-JP" altLang="en-US" sz="4000" dirty="0"/>
              <a:t>　</a:t>
            </a:r>
            <a:r>
              <a:rPr lang="ja-JP" altLang="en-US" sz="3600" b="1" dirty="0">
                <a:solidFill>
                  <a:srgbClr val="F5580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（１）コーヒーカップ方式</a:t>
            </a:r>
          </a:p>
          <a:p>
            <a:pPr eaLnBrk="1" hangingPunct="1">
              <a:spcBef>
                <a:spcPct val="20000"/>
              </a:spcBef>
            </a:pPr>
            <a:r>
              <a:rPr lang="ja-JP" altLang="en-US" sz="4100" b="1" dirty="0"/>
              <a:t>　　　　　</a:t>
            </a:r>
          </a:p>
        </p:txBody>
      </p:sp>
      <p:sp>
        <p:nvSpPr>
          <p:cNvPr id="8215" name="Freeform 23">
            <a:extLst>
              <a:ext uri="{FF2B5EF4-FFF2-40B4-BE49-F238E27FC236}">
                <a16:creationId xmlns:a16="http://schemas.microsoft.com/office/drawing/2014/main" id="{95D282FC-876B-32AB-A007-8EA5F7207F56}"/>
              </a:ext>
            </a:extLst>
          </p:cNvPr>
          <p:cNvSpPr>
            <a:spLocks/>
          </p:cNvSpPr>
          <p:nvPr/>
        </p:nvSpPr>
        <p:spPr bwMode="auto">
          <a:xfrm>
            <a:off x="3503614" y="3141663"/>
            <a:ext cx="5400675" cy="1943100"/>
          </a:xfrm>
          <a:custGeom>
            <a:avLst/>
            <a:gdLst>
              <a:gd name="T0" fmla="*/ 0 w 3856"/>
              <a:gd name="T1" fmla="*/ 305049631 h 1140"/>
              <a:gd name="T2" fmla="*/ 1424159107 w 3856"/>
              <a:gd name="T3" fmla="*/ 438690538 h 1140"/>
              <a:gd name="T4" fmla="*/ 2147483647 w 3856"/>
              <a:gd name="T5" fmla="*/ 2147483647 h 1140"/>
              <a:gd name="T6" fmla="*/ 2147483647 w 3856"/>
              <a:gd name="T7" fmla="*/ 2147483647 h 1140"/>
              <a:gd name="T8" fmla="*/ 2147483647 w 3856"/>
              <a:gd name="T9" fmla="*/ 438690538 h 1140"/>
              <a:gd name="T10" fmla="*/ 2147483647 w 3856"/>
              <a:gd name="T11" fmla="*/ 174313093 h 11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856"/>
              <a:gd name="T19" fmla="*/ 0 h 1140"/>
              <a:gd name="T20" fmla="*/ 3856 w 3856"/>
              <a:gd name="T21" fmla="*/ 1140 h 114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856" h="1140">
                <a:moveTo>
                  <a:pt x="0" y="105"/>
                </a:moveTo>
                <a:cubicBezTo>
                  <a:pt x="261" y="52"/>
                  <a:pt x="522" y="0"/>
                  <a:pt x="726" y="151"/>
                </a:cubicBezTo>
                <a:cubicBezTo>
                  <a:pt x="930" y="302"/>
                  <a:pt x="900" y="884"/>
                  <a:pt x="1225" y="1012"/>
                </a:cubicBezTo>
                <a:cubicBezTo>
                  <a:pt x="1550" y="1140"/>
                  <a:pt x="2381" y="1065"/>
                  <a:pt x="2676" y="922"/>
                </a:cubicBezTo>
                <a:cubicBezTo>
                  <a:pt x="2971" y="779"/>
                  <a:pt x="2797" y="295"/>
                  <a:pt x="2994" y="151"/>
                </a:cubicBezTo>
                <a:cubicBezTo>
                  <a:pt x="3191" y="7"/>
                  <a:pt x="3712" y="75"/>
                  <a:pt x="3856" y="60"/>
                </a:cubicBezTo>
              </a:path>
            </a:pathLst>
          </a:custGeom>
          <a:noFill/>
          <a:ln w="76200" cmpd="sng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216" name="Text Box 24">
            <a:extLst>
              <a:ext uri="{FF2B5EF4-FFF2-40B4-BE49-F238E27FC236}">
                <a16:creationId xmlns:a16="http://schemas.microsoft.com/office/drawing/2014/main" id="{EFC6DD77-D692-0F3C-A6DE-082669C73B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1" y="4797425"/>
            <a:ext cx="1800225" cy="156966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sz="2400" b="1"/>
              <a:t>問題の把握　　　　　　（質問技法）アセスマント　　　　　　</a:t>
            </a:r>
            <a:r>
              <a:rPr lang="ja-JP" altLang="en-US" sz="2400" b="1">
                <a:solidFill>
                  <a:srgbClr val="006666"/>
                </a:solidFill>
              </a:rPr>
              <a:t>中　　　期</a:t>
            </a:r>
          </a:p>
        </p:txBody>
      </p:sp>
      <p:sp>
        <p:nvSpPr>
          <p:cNvPr id="8217" name="Text Box 25">
            <a:extLst>
              <a:ext uri="{FF2B5EF4-FFF2-40B4-BE49-F238E27FC236}">
                <a16:creationId xmlns:a16="http://schemas.microsoft.com/office/drawing/2014/main" id="{B8A690DB-1A70-7F28-4595-45819E02E6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4113" y="3141664"/>
            <a:ext cx="1905000" cy="120032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sz="2400" b="1"/>
              <a:t>リレーション　　　　　　（質問技法）　　　　　　</a:t>
            </a:r>
            <a:r>
              <a:rPr lang="ja-JP" altLang="en-US" sz="2400" b="1">
                <a:solidFill>
                  <a:srgbClr val="006666"/>
                </a:solidFill>
              </a:rPr>
              <a:t>初　　　期</a:t>
            </a:r>
          </a:p>
        </p:txBody>
      </p:sp>
      <p:sp>
        <p:nvSpPr>
          <p:cNvPr id="8218" name="Text Box 26">
            <a:extLst>
              <a:ext uri="{FF2B5EF4-FFF2-40B4-BE49-F238E27FC236}">
                <a16:creationId xmlns:a16="http://schemas.microsoft.com/office/drawing/2014/main" id="{EFFD6452-F3D4-2792-E279-E07CF77B74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1051" y="3141664"/>
            <a:ext cx="1800225" cy="83099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sz="2400" b="1"/>
              <a:t>問題の処置　　　　　</a:t>
            </a:r>
            <a:r>
              <a:rPr lang="ja-JP" altLang="en-US" sz="2400" b="1">
                <a:solidFill>
                  <a:srgbClr val="006666"/>
                </a:solidFill>
              </a:rPr>
              <a:t>後　　　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8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8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>
            <a:extLst>
              <a:ext uri="{FF2B5EF4-FFF2-40B4-BE49-F238E27FC236}">
                <a16:creationId xmlns:a16="http://schemas.microsoft.com/office/drawing/2014/main" id="{2906C4E7-FAD0-1BA6-1B33-C284D760C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6330" y="130175"/>
            <a:ext cx="7581900" cy="659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ja-JP" altLang="en-US" sz="3600" b="1" dirty="0">
                <a:solidFill>
                  <a:srgbClr val="F55809"/>
                </a:solidFill>
              </a:rPr>
              <a:t>＜初期＞</a:t>
            </a:r>
          </a:p>
          <a:p>
            <a:pPr eaLnBrk="1" hangingPunct="1">
              <a:spcBef>
                <a:spcPct val="20000"/>
              </a:spcBef>
            </a:pPr>
            <a:r>
              <a:rPr lang="ja-JP" altLang="en-US" sz="3600" b="1" dirty="0"/>
              <a:t>　　受容・共感・支持</a:t>
            </a:r>
          </a:p>
          <a:p>
            <a:pPr eaLnBrk="1" hangingPunct="1">
              <a:spcBef>
                <a:spcPct val="20000"/>
              </a:spcBef>
            </a:pPr>
            <a:r>
              <a:rPr lang="ja-JP" altLang="en-US" sz="3600" b="1" dirty="0">
                <a:solidFill>
                  <a:srgbClr val="F55809"/>
                </a:solidFill>
              </a:rPr>
              <a:t>＜中期＞</a:t>
            </a:r>
          </a:p>
          <a:p>
            <a:pPr eaLnBrk="1" hangingPunct="1">
              <a:spcBef>
                <a:spcPct val="20000"/>
              </a:spcBef>
            </a:pPr>
            <a:r>
              <a:rPr lang="ja-JP" altLang="en-US" sz="3600" b="1" dirty="0"/>
              <a:t>　　受容・繰り返し・支持</a:t>
            </a:r>
          </a:p>
          <a:p>
            <a:pPr eaLnBrk="1" hangingPunct="1">
              <a:spcBef>
                <a:spcPct val="20000"/>
              </a:spcBef>
            </a:pPr>
            <a:r>
              <a:rPr lang="ja-JP" altLang="en-US" sz="3600" b="1" dirty="0"/>
              <a:t>　　明確化・質問</a:t>
            </a:r>
          </a:p>
          <a:p>
            <a:pPr eaLnBrk="1" hangingPunct="1">
              <a:spcBef>
                <a:spcPct val="20000"/>
              </a:spcBef>
            </a:pPr>
            <a:r>
              <a:rPr lang="ja-JP" altLang="en-US" sz="3600" b="1" dirty="0">
                <a:solidFill>
                  <a:srgbClr val="F55809"/>
                </a:solidFill>
              </a:rPr>
              <a:t>＜後期＞</a:t>
            </a:r>
            <a:r>
              <a:rPr lang="ja-JP" altLang="en-US" sz="2400" b="1" dirty="0">
                <a:solidFill>
                  <a:srgbClr val="F55809"/>
                </a:solidFill>
              </a:rPr>
              <a:t>　</a:t>
            </a:r>
            <a:r>
              <a:rPr lang="ja-JP" altLang="en-US" sz="2400" b="1" dirty="0"/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                                                    　　</a:t>
            </a:r>
          </a:p>
          <a:p>
            <a:pPr eaLnBrk="1" hangingPunct="1">
              <a:spcBef>
                <a:spcPct val="20000"/>
              </a:spcBef>
            </a:pPr>
            <a:r>
              <a:rPr lang="ja-JP" altLang="en-US" sz="2400" b="1" dirty="0"/>
              <a:t>　　　　①リファー</a:t>
            </a:r>
          </a:p>
          <a:p>
            <a:pPr eaLnBrk="1" hangingPunct="1">
              <a:spcBef>
                <a:spcPct val="20000"/>
              </a:spcBef>
            </a:pPr>
            <a:r>
              <a:rPr lang="ja-JP" altLang="en-US" sz="2400" b="1" dirty="0"/>
              <a:t>　　　　②ケースワーク</a:t>
            </a:r>
          </a:p>
          <a:p>
            <a:pPr eaLnBrk="1" hangingPunct="1">
              <a:spcBef>
                <a:spcPct val="20000"/>
              </a:spcBef>
            </a:pPr>
            <a:r>
              <a:rPr lang="ja-JP" altLang="en-US" sz="2400" b="1" dirty="0"/>
              <a:t>　　　　③スーパービジョン</a:t>
            </a:r>
          </a:p>
          <a:p>
            <a:pPr eaLnBrk="1" hangingPunct="1">
              <a:spcBef>
                <a:spcPct val="20000"/>
              </a:spcBef>
            </a:pPr>
            <a:r>
              <a:rPr lang="ja-JP" altLang="en-US" sz="2400" b="1" dirty="0"/>
              <a:t>　　　　④コンサルテーション</a:t>
            </a:r>
          </a:p>
          <a:p>
            <a:pPr eaLnBrk="1" hangingPunct="1">
              <a:spcBef>
                <a:spcPct val="20000"/>
              </a:spcBef>
            </a:pPr>
            <a:r>
              <a:rPr lang="ja-JP" altLang="en-US" sz="2400" b="1" dirty="0"/>
              <a:t>　　　　⑤具申</a:t>
            </a:r>
          </a:p>
          <a:p>
            <a:pPr eaLnBrk="1" hangingPunct="1">
              <a:spcBef>
                <a:spcPct val="20000"/>
              </a:spcBef>
            </a:pPr>
            <a:r>
              <a:rPr lang="ja-JP" altLang="en-US" sz="2400" b="1" dirty="0"/>
              <a:t>　　　　⑥狭義のカウンセリング（心理療法）</a:t>
            </a:r>
            <a:endParaRPr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02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02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024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024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>
            <a:extLst>
              <a:ext uri="{FF2B5EF4-FFF2-40B4-BE49-F238E27FC236}">
                <a16:creationId xmlns:a16="http://schemas.microsoft.com/office/drawing/2014/main" id="{A089A77E-BD4B-104B-52E2-27C66D9EB9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9" y="836613"/>
            <a:ext cx="8137525" cy="476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4000" b="1" dirty="0">
                <a:solidFill>
                  <a:srgbClr val="FF66CC"/>
                </a:solidFill>
              </a:rPr>
              <a:t>※</a:t>
            </a:r>
            <a:r>
              <a:rPr lang="ja-JP" altLang="en-US" sz="4000" b="1" dirty="0">
                <a:solidFill>
                  <a:srgbClr val="FF66CC"/>
                </a:solidFill>
              </a:rPr>
              <a:t>面接の構造化が重要・・・</a:t>
            </a:r>
          </a:p>
          <a:p>
            <a:pPr eaLnBrk="1" hangingPunct="1">
              <a:lnSpc>
                <a:spcPct val="150000"/>
              </a:lnSpc>
            </a:pPr>
            <a:r>
              <a:rPr lang="ja-JP" altLang="en-US" sz="3600" b="1" dirty="0">
                <a:solidFill>
                  <a:schemeClr val="accent2"/>
                </a:solidFill>
              </a:rPr>
              <a:t>　</a:t>
            </a:r>
            <a:r>
              <a:rPr lang="ja-JP" altLang="en-US" sz="3600" b="1" dirty="0"/>
              <a:t>　</a:t>
            </a:r>
            <a:r>
              <a:rPr lang="en-US" altLang="ja-JP" sz="3600" b="1" dirty="0"/>
              <a:t>ⅰ</a:t>
            </a:r>
            <a:r>
              <a:rPr lang="ja-JP" altLang="en-US" sz="3600" b="1" dirty="0"/>
              <a:t>．ラポール　　</a:t>
            </a:r>
          </a:p>
          <a:p>
            <a:pPr eaLnBrk="1" hangingPunct="1">
              <a:lnSpc>
                <a:spcPct val="150000"/>
              </a:lnSpc>
            </a:pPr>
            <a:r>
              <a:rPr lang="ja-JP" altLang="en-US" sz="3600" b="1" dirty="0"/>
              <a:t>　　</a:t>
            </a:r>
            <a:r>
              <a:rPr lang="en-US" altLang="ja-JP" sz="3600" b="1" dirty="0"/>
              <a:t>ⅱ</a:t>
            </a:r>
            <a:r>
              <a:rPr lang="ja-JP" altLang="en-US" sz="3600" b="1" dirty="0"/>
              <a:t>．問題は何か、問題の定義化</a:t>
            </a:r>
          </a:p>
          <a:p>
            <a:pPr eaLnBrk="1" hangingPunct="1">
              <a:lnSpc>
                <a:spcPct val="150000"/>
              </a:lnSpc>
            </a:pPr>
            <a:r>
              <a:rPr lang="ja-JP" altLang="en-US" sz="3600" b="1" dirty="0"/>
              <a:t>　　</a:t>
            </a:r>
            <a:r>
              <a:rPr lang="en-US" altLang="ja-JP" sz="3600" b="1" dirty="0"/>
              <a:t>ⅲ</a:t>
            </a:r>
            <a:r>
              <a:rPr lang="ja-JP" altLang="en-US" sz="3600" b="1" dirty="0"/>
              <a:t>．問題解決目標設定</a:t>
            </a:r>
          </a:p>
          <a:p>
            <a:pPr eaLnBrk="1" hangingPunct="1">
              <a:lnSpc>
                <a:spcPct val="150000"/>
              </a:lnSpc>
            </a:pPr>
            <a:r>
              <a:rPr lang="ja-JP" altLang="en-US" sz="3600" b="1" dirty="0"/>
              <a:t>　　</a:t>
            </a:r>
            <a:r>
              <a:rPr lang="en-US" altLang="ja-JP" sz="3600" b="1" dirty="0"/>
              <a:t>ⅳ</a:t>
            </a:r>
            <a:r>
              <a:rPr lang="ja-JP" altLang="en-US" sz="3600" b="1" dirty="0"/>
              <a:t>．目標に対するアプローチの選択</a:t>
            </a:r>
          </a:p>
          <a:p>
            <a:pPr eaLnBrk="1" hangingPunct="1">
              <a:lnSpc>
                <a:spcPct val="150000"/>
              </a:lnSpc>
            </a:pPr>
            <a:r>
              <a:rPr lang="ja-JP" altLang="en-US" sz="3600" b="1" dirty="0"/>
              <a:t>　　</a:t>
            </a:r>
            <a:r>
              <a:rPr lang="en-US" altLang="ja-JP" sz="3600" b="1" dirty="0"/>
              <a:t>ⅴ</a:t>
            </a:r>
            <a:r>
              <a:rPr lang="ja-JP" altLang="en-US" sz="3600" b="1" dirty="0"/>
              <a:t>．実行（実行契約とフィードバック）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>
            <a:extLst>
              <a:ext uri="{FF2B5EF4-FFF2-40B4-BE49-F238E27FC236}">
                <a16:creationId xmlns:a16="http://schemas.microsoft.com/office/drawing/2014/main" id="{D293B901-C850-DAF5-8898-5638A7192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1" y="765175"/>
            <a:ext cx="8137525" cy="564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4000" b="1" dirty="0">
                <a:solidFill>
                  <a:srgbClr val="FF0000"/>
                </a:solidFill>
              </a:rPr>
              <a:t>（３）ヘルピング</a:t>
            </a:r>
          </a:p>
          <a:p>
            <a:pPr eaLnBrk="1" hangingPunct="1"/>
            <a:r>
              <a:rPr lang="ja-JP" altLang="en-US" sz="3600" b="1" dirty="0">
                <a:solidFill>
                  <a:schemeClr val="accent2"/>
                </a:solidFill>
              </a:rPr>
              <a:t>　　</a:t>
            </a:r>
            <a:r>
              <a:rPr lang="ja-JP" altLang="en-US" sz="3600" b="1" dirty="0"/>
              <a:t>　ヘルピングとは・・・　　</a:t>
            </a:r>
          </a:p>
          <a:p>
            <a:pPr eaLnBrk="1" hangingPunct="1"/>
            <a:r>
              <a:rPr lang="ja-JP" altLang="en-US" sz="3600" b="1" dirty="0"/>
              <a:t>　　　　</a:t>
            </a:r>
            <a:r>
              <a:rPr lang="ja-JP" altLang="en-US" sz="3600" b="1" dirty="0">
                <a:solidFill>
                  <a:srgbClr val="993300"/>
                </a:solidFill>
              </a:rPr>
              <a:t>ロバート・Ｒ・カーカフ</a:t>
            </a:r>
            <a:r>
              <a:rPr lang="ja-JP" altLang="en-US" sz="3600" b="1" dirty="0"/>
              <a:t>によって</a:t>
            </a:r>
          </a:p>
          <a:p>
            <a:pPr eaLnBrk="1" hangingPunct="1"/>
            <a:r>
              <a:rPr lang="ja-JP" altLang="en-US" sz="3600" b="1" dirty="0"/>
              <a:t>　　　　提唱されたカウンセリングモデル</a:t>
            </a:r>
          </a:p>
          <a:p>
            <a:pPr eaLnBrk="1" hangingPunct="1"/>
            <a:r>
              <a:rPr lang="ja-JP" altLang="en-US" sz="3600" b="1" dirty="0"/>
              <a:t>　　</a:t>
            </a:r>
          </a:p>
          <a:p>
            <a:pPr eaLnBrk="1" hangingPunct="1"/>
            <a:r>
              <a:rPr lang="ja-JP" altLang="en-US" sz="3600" b="1" dirty="0"/>
              <a:t>　　　</a:t>
            </a:r>
            <a:r>
              <a:rPr lang="ja-JP" altLang="en-US" sz="3600" b="1" dirty="0">
                <a:solidFill>
                  <a:srgbClr val="00B050"/>
                </a:solidFill>
              </a:rPr>
              <a:t>①ヘルピング技法の特徴</a:t>
            </a:r>
          </a:p>
          <a:p>
            <a:pPr eaLnBrk="1" hangingPunct="1"/>
            <a:r>
              <a:rPr lang="ja-JP" altLang="en-US" sz="3600" b="1" dirty="0"/>
              <a:t>　　　　・折衷主義のモデル</a:t>
            </a:r>
          </a:p>
          <a:p>
            <a:pPr eaLnBrk="1" hangingPunct="1"/>
            <a:r>
              <a:rPr lang="ja-JP" altLang="en-US" sz="3600" b="1" dirty="0"/>
              <a:t>　　　　・プロセスのモデル</a:t>
            </a:r>
          </a:p>
          <a:p>
            <a:pPr eaLnBrk="1" hangingPunct="1"/>
            <a:r>
              <a:rPr lang="ja-JP" altLang="en-US" sz="3600" b="1" dirty="0"/>
              <a:t>　　　　・誰でも使える</a:t>
            </a:r>
          </a:p>
          <a:p>
            <a:pPr eaLnBrk="1" hangingPunct="1"/>
            <a:r>
              <a:rPr lang="ja-JP" altLang="en-US" sz="3600" b="1" dirty="0"/>
              <a:t>　　　　</a:t>
            </a:r>
            <a:endParaRPr lang="ja-JP" altLang="en-US" sz="3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3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3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3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3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>
            <a:extLst>
              <a:ext uri="{FF2B5EF4-FFF2-40B4-BE49-F238E27FC236}">
                <a16:creationId xmlns:a16="http://schemas.microsoft.com/office/drawing/2014/main" id="{A20C2DBB-2C01-15E2-32DD-6BDFC154F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989" y="765175"/>
            <a:ext cx="597693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4000" b="1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lang="ja-JP" altLang="en-US" sz="4000" b="1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ヘルピング技法の概要</a:t>
            </a:r>
          </a:p>
        </p:txBody>
      </p:sp>
      <p:sp>
        <p:nvSpPr>
          <p:cNvPr id="17413" name="Text Box 5">
            <a:extLst>
              <a:ext uri="{FF2B5EF4-FFF2-40B4-BE49-F238E27FC236}">
                <a16:creationId xmlns:a16="http://schemas.microsoft.com/office/drawing/2014/main" id="{5DBA3FE3-CDBC-6141-58C1-E144770A9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2276476"/>
            <a:ext cx="1800225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b="1">
                <a:solidFill>
                  <a:srgbClr val="0000CC"/>
                </a:solidFill>
              </a:rPr>
              <a:t>ヘルパー</a:t>
            </a:r>
          </a:p>
          <a:p>
            <a:pPr algn="ctr" eaLnBrk="1" hangingPunct="1">
              <a:spcBef>
                <a:spcPct val="50000"/>
              </a:spcBef>
            </a:pPr>
            <a:r>
              <a:rPr lang="ja-JP" altLang="en-US" b="1">
                <a:solidFill>
                  <a:srgbClr val="0000CC"/>
                </a:solidFill>
              </a:rPr>
              <a:t>（カウンセラー）</a:t>
            </a:r>
          </a:p>
        </p:txBody>
      </p:sp>
      <p:sp>
        <p:nvSpPr>
          <p:cNvPr id="17414" name="Text Box 6">
            <a:extLst>
              <a:ext uri="{FF2B5EF4-FFF2-40B4-BE49-F238E27FC236}">
                <a16:creationId xmlns:a16="http://schemas.microsoft.com/office/drawing/2014/main" id="{6093E5FF-CE08-F6A9-42F6-330A532F0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4365626"/>
            <a:ext cx="1800225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b="1">
                <a:solidFill>
                  <a:srgbClr val="FF0000"/>
                </a:solidFill>
              </a:rPr>
              <a:t>ヘルピー</a:t>
            </a:r>
          </a:p>
          <a:p>
            <a:pPr algn="ctr" eaLnBrk="1" hangingPunct="1">
              <a:spcBef>
                <a:spcPct val="50000"/>
              </a:spcBef>
            </a:pPr>
            <a:r>
              <a:rPr lang="ja-JP" altLang="en-US" b="1">
                <a:solidFill>
                  <a:srgbClr val="FF0000"/>
                </a:solidFill>
              </a:rPr>
              <a:t>（クライエント）</a:t>
            </a:r>
          </a:p>
        </p:txBody>
      </p:sp>
      <p:sp>
        <p:nvSpPr>
          <p:cNvPr id="17415" name="Text Box 7">
            <a:extLst>
              <a:ext uri="{FF2B5EF4-FFF2-40B4-BE49-F238E27FC236}">
                <a16:creationId xmlns:a16="http://schemas.microsoft.com/office/drawing/2014/main" id="{11EB22D8-3050-6A6D-EEFE-E55228D62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6951" y="4365626"/>
            <a:ext cx="1800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b="1"/>
              <a:t>行動化</a:t>
            </a:r>
          </a:p>
        </p:txBody>
      </p:sp>
      <p:sp>
        <p:nvSpPr>
          <p:cNvPr id="17416" name="Text Box 8">
            <a:extLst>
              <a:ext uri="{FF2B5EF4-FFF2-40B4-BE49-F238E27FC236}">
                <a16:creationId xmlns:a16="http://schemas.microsoft.com/office/drawing/2014/main" id="{6F784B42-171E-FB05-FDAB-49CEBA052C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8389" y="2349501"/>
            <a:ext cx="1800225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b="1"/>
              <a:t>第３段階</a:t>
            </a:r>
          </a:p>
          <a:p>
            <a:pPr algn="ctr" eaLnBrk="1" hangingPunct="1">
              <a:spcBef>
                <a:spcPct val="50000"/>
              </a:spcBef>
            </a:pPr>
            <a:r>
              <a:rPr lang="ja-JP" altLang="en-US" b="1"/>
              <a:t>手ほどき技法</a:t>
            </a:r>
          </a:p>
        </p:txBody>
      </p:sp>
      <p:sp>
        <p:nvSpPr>
          <p:cNvPr id="17417" name="Text Box 9">
            <a:extLst>
              <a:ext uri="{FF2B5EF4-FFF2-40B4-BE49-F238E27FC236}">
                <a16:creationId xmlns:a16="http://schemas.microsoft.com/office/drawing/2014/main" id="{4C8FD50D-3421-826A-F5AA-25EDB8DD4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051" y="4365626"/>
            <a:ext cx="1800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b="1"/>
              <a:t>参　　入</a:t>
            </a:r>
          </a:p>
        </p:txBody>
      </p:sp>
      <p:sp>
        <p:nvSpPr>
          <p:cNvPr id="17418" name="Text Box 10">
            <a:extLst>
              <a:ext uri="{FF2B5EF4-FFF2-40B4-BE49-F238E27FC236}">
                <a16:creationId xmlns:a16="http://schemas.microsoft.com/office/drawing/2014/main" id="{D7EE0CCA-D028-A111-4D4A-A901376E26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051" y="2276476"/>
            <a:ext cx="1800225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b="1"/>
              <a:t>事前段階</a:t>
            </a:r>
          </a:p>
          <a:p>
            <a:pPr algn="ctr" eaLnBrk="1" hangingPunct="1">
              <a:spcBef>
                <a:spcPct val="50000"/>
              </a:spcBef>
            </a:pPr>
            <a:r>
              <a:rPr lang="ja-JP" altLang="en-US" b="1"/>
              <a:t>かかわり技法</a:t>
            </a:r>
          </a:p>
        </p:txBody>
      </p:sp>
      <p:sp>
        <p:nvSpPr>
          <p:cNvPr id="17419" name="Text Box 11">
            <a:extLst>
              <a:ext uri="{FF2B5EF4-FFF2-40B4-BE49-F238E27FC236}">
                <a16:creationId xmlns:a16="http://schemas.microsoft.com/office/drawing/2014/main" id="{67A28EA5-4100-CFCC-8E64-1EBE60346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1" y="4365626"/>
            <a:ext cx="1800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b="1"/>
              <a:t>自己探索</a:t>
            </a:r>
          </a:p>
        </p:txBody>
      </p:sp>
      <p:sp>
        <p:nvSpPr>
          <p:cNvPr id="17420" name="Text Box 12">
            <a:extLst>
              <a:ext uri="{FF2B5EF4-FFF2-40B4-BE49-F238E27FC236}">
                <a16:creationId xmlns:a16="http://schemas.microsoft.com/office/drawing/2014/main" id="{ABA5684C-A435-D8B8-E73B-AA77511C76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1" y="2276476"/>
            <a:ext cx="1800225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b="1"/>
              <a:t>第１段階</a:t>
            </a:r>
          </a:p>
          <a:p>
            <a:pPr algn="ctr" eaLnBrk="1" hangingPunct="1">
              <a:spcBef>
                <a:spcPct val="50000"/>
              </a:spcBef>
            </a:pPr>
            <a:r>
              <a:rPr lang="ja-JP" altLang="en-US" b="1"/>
              <a:t>応答技法</a:t>
            </a:r>
            <a:endParaRPr lang="ja-JP" altLang="en-US"/>
          </a:p>
        </p:txBody>
      </p:sp>
      <p:sp>
        <p:nvSpPr>
          <p:cNvPr id="17421" name="Text Box 13">
            <a:extLst>
              <a:ext uri="{FF2B5EF4-FFF2-40B4-BE49-F238E27FC236}">
                <a16:creationId xmlns:a16="http://schemas.microsoft.com/office/drawing/2014/main" id="{A96C71E1-B0D4-B6D3-659A-E09B56C231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9601" y="4365626"/>
            <a:ext cx="1800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b="1"/>
              <a:t>自己理解</a:t>
            </a:r>
          </a:p>
        </p:txBody>
      </p:sp>
      <p:sp>
        <p:nvSpPr>
          <p:cNvPr id="17422" name="Text Box 14">
            <a:extLst>
              <a:ext uri="{FF2B5EF4-FFF2-40B4-BE49-F238E27FC236}">
                <a16:creationId xmlns:a16="http://schemas.microsoft.com/office/drawing/2014/main" id="{82735D85-69DC-9651-105E-5E9D1D8D3D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9601" y="2276476"/>
            <a:ext cx="1800225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b="1"/>
              <a:t>第２段階</a:t>
            </a:r>
          </a:p>
          <a:p>
            <a:pPr algn="ctr" eaLnBrk="1" hangingPunct="1">
              <a:spcBef>
                <a:spcPct val="50000"/>
              </a:spcBef>
            </a:pPr>
            <a:r>
              <a:rPr lang="ja-JP" altLang="en-US" b="1"/>
              <a:t>意識化技法</a:t>
            </a:r>
          </a:p>
        </p:txBody>
      </p:sp>
      <p:sp>
        <p:nvSpPr>
          <p:cNvPr id="17423" name="Text Box 15">
            <a:extLst>
              <a:ext uri="{FF2B5EF4-FFF2-40B4-BE49-F238E27FC236}">
                <a16:creationId xmlns:a16="http://schemas.microsoft.com/office/drawing/2014/main" id="{BFEC1127-A434-CE41-C964-EF8456821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8164" y="5445126"/>
            <a:ext cx="1800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b="1"/>
              <a:t>フィードバック</a:t>
            </a:r>
          </a:p>
        </p:txBody>
      </p:sp>
      <p:sp>
        <p:nvSpPr>
          <p:cNvPr id="19470" name="Line 19">
            <a:extLst>
              <a:ext uri="{FF2B5EF4-FFF2-40B4-BE49-F238E27FC236}">
                <a16:creationId xmlns:a16="http://schemas.microsoft.com/office/drawing/2014/main" id="{739B0318-438B-040D-F0DC-6B328FA8E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4440238" y="3284539"/>
            <a:ext cx="0" cy="936625"/>
          </a:xfrm>
          <a:prstGeom prst="line">
            <a:avLst/>
          </a:prstGeom>
          <a:noFill/>
          <a:ln w="38100">
            <a:solidFill>
              <a:srgbClr val="0066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71" name="Line 20">
            <a:extLst>
              <a:ext uri="{FF2B5EF4-FFF2-40B4-BE49-F238E27FC236}">
                <a16:creationId xmlns:a16="http://schemas.microsoft.com/office/drawing/2014/main" id="{AA607F44-FB3C-A212-15EA-3D41955CC44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284539"/>
            <a:ext cx="0" cy="936625"/>
          </a:xfrm>
          <a:prstGeom prst="line">
            <a:avLst/>
          </a:prstGeom>
          <a:noFill/>
          <a:ln w="38100">
            <a:solidFill>
              <a:srgbClr val="0066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72" name="Line 22">
            <a:extLst>
              <a:ext uri="{FF2B5EF4-FFF2-40B4-BE49-F238E27FC236}">
                <a16:creationId xmlns:a16="http://schemas.microsoft.com/office/drawing/2014/main" id="{572E04A6-FAA8-67D1-C598-23D10AC2BD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7575" y="3284539"/>
            <a:ext cx="1081088" cy="865187"/>
          </a:xfrm>
          <a:prstGeom prst="line">
            <a:avLst/>
          </a:prstGeom>
          <a:noFill/>
          <a:ln w="38100">
            <a:solidFill>
              <a:srgbClr val="0066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73" name="Line 23">
            <a:extLst>
              <a:ext uri="{FF2B5EF4-FFF2-40B4-BE49-F238E27FC236}">
                <a16:creationId xmlns:a16="http://schemas.microsoft.com/office/drawing/2014/main" id="{AE8E43E8-74E3-DA26-1D59-DB14444B10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11901" y="3284539"/>
            <a:ext cx="1008063" cy="865187"/>
          </a:xfrm>
          <a:prstGeom prst="line">
            <a:avLst/>
          </a:prstGeom>
          <a:noFill/>
          <a:ln w="38100">
            <a:solidFill>
              <a:srgbClr val="0066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74" name="Line 24">
            <a:extLst>
              <a:ext uri="{FF2B5EF4-FFF2-40B4-BE49-F238E27FC236}">
                <a16:creationId xmlns:a16="http://schemas.microsoft.com/office/drawing/2014/main" id="{75C28C65-C389-0901-C844-6080116CA0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56588" y="3284539"/>
            <a:ext cx="1008062" cy="865187"/>
          </a:xfrm>
          <a:prstGeom prst="line">
            <a:avLst/>
          </a:prstGeom>
          <a:noFill/>
          <a:ln w="38100">
            <a:solidFill>
              <a:srgbClr val="0066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75" name="Line 25">
            <a:extLst>
              <a:ext uri="{FF2B5EF4-FFF2-40B4-BE49-F238E27FC236}">
                <a16:creationId xmlns:a16="http://schemas.microsoft.com/office/drawing/2014/main" id="{E1E91B11-4A59-BA58-3FCD-88A9EBE0AEB6}"/>
              </a:ext>
            </a:extLst>
          </p:cNvPr>
          <p:cNvSpPr>
            <a:spLocks noChangeShapeType="1"/>
          </p:cNvSpPr>
          <p:nvPr/>
        </p:nvSpPr>
        <p:spPr bwMode="auto">
          <a:xfrm>
            <a:off x="7751763" y="3213101"/>
            <a:ext cx="0" cy="936625"/>
          </a:xfrm>
          <a:prstGeom prst="line">
            <a:avLst/>
          </a:prstGeom>
          <a:noFill/>
          <a:ln w="38100">
            <a:solidFill>
              <a:srgbClr val="0066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76" name="Line 26">
            <a:extLst>
              <a:ext uri="{FF2B5EF4-FFF2-40B4-BE49-F238E27FC236}">
                <a16:creationId xmlns:a16="http://schemas.microsoft.com/office/drawing/2014/main" id="{E70ADFFA-9523-DC9B-9DD6-7203B0E55391}"/>
              </a:ext>
            </a:extLst>
          </p:cNvPr>
          <p:cNvSpPr>
            <a:spLocks noChangeShapeType="1"/>
          </p:cNvSpPr>
          <p:nvPr/>
        </p:nvSpPr>
        <p:spPr bwMode="auto">
          <a:xfrm>
            <a:off x="9551988" y="3213101"/>
            <a:ext cx="0" cy="936625"/>
          </a:xfrm>
          <a:prstGeom prst="line">
            <a:avLst/>
          </a:prstGeom>
          <a:noFill/>
          <a:ln w="38100">
            <a:solidFill>
              <a:srgbClr val="0066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cxnSp>
        <p:nvCxnSpPr>
          <p:cNvPr id="19477" name="AutoShape 27">
            <a:extLst>
              <a:ext uri="{FF2B5EF4-FFF2-40B4-BE49-F238E27FC236}">
                <a16:creationId xmlns:a16="http://schemas.microsoft.com/office/drawing/2014/main" id="{944D4785-87FF-F73A-A06B-2F0B36B70945}"/>
              </a:ext>
            </a:extLst>
          </p:cNvPr>
          <p:cNvCxnSpPr>
            <a:cxnSpLocks noChangeShapeType="1"/>
            <a:endCxn id="17423" idx="3"/>
          </p:cNvCxnSpPr>
          <p:nvPr/>
        </p:nvCxnSpPr>
        <p:spPr bwMode="auto">
          <a:xfrm rot="10800000" flipV="1">
            <a:off x="8688388" y="4797425"/>
            <a:ext cx="863600" cy="831850"/>
          </a:xfrm>
          <a:prstGeom prst="bentConnector3">
            <a:avLst>
              <a:gd name="adj1" fmla="val -2023"/>
            </a:avLst>
          </a:prstGeom>
          <a:noFill/>
          <a:ln w="38100">
            <a:solidFill>
              <a:srgbClr val="0066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8" name="AutoShape 28">
            <a:extLst>
              <a:ext uri="{FF2B5EF4-FFF2-40B4-BE49-F238E27FC236}">
                <a16:creationId xmlns:a16="http://schemas.microsoft.com/office/drawing/2014/main" id="{7B6BE444-083C-1631-B913-A5939ED87609}"/>
              </a:ext>
            </a:extLst>
          </p:cNvPr>
          <p:cNvCxnSpPr>
            <a:cxnSpLocks noChangeShapeType="1"/>
            <a:stCxn id="17423" idx="1"/>
            <a:endCxn id="17419" idx="2"/>
          </p:cNvCxnSpPr>
          <p:nvPr/>
        </p:nvCxnSpPr>
        <p:spPr bwMode="auto">
          <a:xfrm rot="10800000">
            <a:off x="6132513" y="4732339"/>
            <a:ext cx="755650" cy="896937"/>
          </a:xfrm>
          <a:prstGeom prst="bentConnector2">
            <a:avLst/>
          </a:prstGeom>
          <a:noFill/>
          <a:ln w="38100">
            <a:solidFill>
              <a:srgbClr val="0066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  <p:bldP spid="17414" grpId="0"/>
      <p:bldP spid="17415" grpId="0"/>
      <p:bldP spid="17416" grpId="0"/>
      <p:bldP spid="17417" grpId="0"/>
      <p:bldP spid="17418" grpId="0"/>
      <p:bldP spid="17419" grpId="0"/>
      <p:bldP spid="17420" grpId="0"/>
      <p:bldP spid="17421" grpId="0"/>
      <p:bldP spid="17422" grpId="0"/>
      <p:bldP spid="174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Oval 7">
            <a:extLst>
              <a:ext uri="{FF2B5EF4-FFF2-40B4-BE49-F238E27FC236}">
                <a16:creationId xmlns:a16="http://schemas.microsoft.com/office/drawing/2014/main" id="{E0BE178D-D228-8E04-9B57-1005BE0600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0014" y="549276"/>
            <a:ext cx="3095625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3200" b="1"/>
              <a:t>ＥＵＡ</a:t>
            </a:r>
          </a:p>
        </p:txBody>
      </p:sp>
      <p:sp>
        <p:nvSpPr>
          <p:cNvPr id="22536" name="Oval 8">
            <a:extLst>
              <a:ext uri="{FF2B5EF4-FFF2-40B4-BE49-F238E27FC236}">
                <a16:creationId xmlns:a16="http://schemas.microsoft.com/office/drawing/2014/main" id="{2E7DBA44-1A2A-605F-FCDB-A9C7BED84B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375" y="1846264"/>
            <a:ext cx="2305050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b="1"/>
              <a:t>ＥＵＡ</a:t>
            </a:r>
          </a:p>
        </p:txBody>
      </p:sp>
      <p:sp>
        <p:nvSpPr>
          <p:cNvPr id="22537" name="Oval 9">
            <a:extLst>
              <a:ext uri="{FF2B5EF4-FFF2-40B4-BE49-F238E27FC236}">
                <a16:creationId xmlns:a16="http://schemas.microsoft.com/office/drawing/2014/main" id="{85789F62-FADC-8FDE-E662-346A1A8D8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151" y="3214688"/>
            <a:ext cx="1584325" cy="7921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000" b="1"/>
              <a:t>ＥＵＡ</a:t>
            </a:r>
          </a:p>
        </p:txBody>
      </p:sp>
      <p:sp>
        <p:nvSpPr>
          <p:cNvPr id="22544" name="Text Box 16">
            <a:extLst>
              <a:ext uri="{FF2B5EF4-FFF2-40B4-BE49-F238E27FC236}">
                <a16:creationId xmlns:a16="http://schemas.microsoft.com/office/drawing/2014/main" id="{2A3AE16C-C1D1-0451-A1A7-1F26310F6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914" y="4367214"/>
            <a:ext cx="3240087" cy="176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000" b="1"/>
              <a:t>ヘルピーの役割</a:t>
            </a:r>
          </a:p>
          <a:p>
            <a:pPr eaLnBrk="1" hangingPunct="1">
              <a:spcBef>
                <a:spcPct val="50000"/>
              </a:spcBef>
            </a:pPr>
            <a:r>
              <a:rPr lang="ja-JP" altLang="en-US" sz="2000" b="1"/>
              <a:t>　Ｅ＝Ｅｘｐｌｏｒｉｎｇ</a:t>
            </a:r>
          </a:p>
          <a:p>
            <a:pPr eaLnBrk="1" hangingPunct="1">
              <a:spcBef>
                <a:spcPct val="50000"/>
              </a:spcBef>
            </a:pPr>
            <a:r>
              <a:rPr lang="ja-JP" altLang="en-US" sz="2000" b="1"/>
              <a:t>　Ｕ＝Ｕｎｄｅｒｓｔａｎｄｉｎｇ</a:t>
            </a:r>
          </a:p>
          <a:p>
            <a:pPr eaLnBrk="1" hangingPunct="1">
              <a:spcBef>
                <a:spcPct val="50000"/>
              </a:spcBef>
            </a:pPr>
            <a:r>
              <a:rPr lang="ja-JP" altLang="en-US" sz="2000" b="1"/>
              <a:t>　Ａ＝Ａｃｔｉｎｇ</a:t>
            </a:r>
          </a:p>
        </p:txBody>
      </p:sp>
      <p:sp>
        <p:nvSpPr>
          <p:cNvPr id="22545" name="Text Box 17">
            <a:extLst>
              <a:ext uri="{FF2B5EF4-FFF2-40B4-BE49-F238E27FC236}">
                <a16:creationId xmlns:a16="http://schemas.microsoft.com/office/drawing/2014/main" id="{30BC4697-8006-D33D-691B-8226FC108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7914" y="4365626"/>
            <a:ext cx="3240087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000" b="1"/>
              <a:t>ヘルパーの役割</a:t>
            </a:r>
          </a:p>
          <a:p>
            <a:pPr eaLnBrk="1" hangingPunct="1">
              <a:spcBef>
                <a:spcPct val="50000"/>
              </a:spcBef>
            </a:pPr>
            <a:r>
              <a:rPr lang="ja-JP" altLang="en-US" sz="2000" b="1"/>
              <a:t>　Ａ＝Ａｔｔｅｎｄｉｎｇ</a:t>
            </a:r>
          </a:p>
          <a:p>
            <a:pPr eaLnBrk="1" hangingPunct="1">
              <a:spcBef>
                <a:spcPct val="50000"/>
              </a:spcBef>
            </a:pPr>
            <a:r>
              <a:rPr lang="ja-JP" altLang="en-US" sz="2000" b="1"/>
              <a:t>　Ｒ＝Ｒｅｓｐｏｎｄｉｎｇ</a:t>
            </a:r>
          </a:p>
          <a:p>
            <a:pPr eaLnBrk="1" hangingPunct="1">
              <a:spcBef>
                <a:spcPct val="50000"/>
              </a:spcBef>
            </a:pPr>
            <a:r>
              <a:rPr lang="ja-JP" altLang="en-US" sz="2000" b="1"/>
              <a:t>　Ｐ＝Ｐｒｅｓｏｎａｌｉｚｉｎｇ</a:t>
            </a:r>
          </a:p>
          <a:p>
            <a:pPr eaLnBrk="1" hangingPunct="1">
              <a:spcBef>
                <a:spcPct val="50000"/>
              </a:spcBef>
            </a:pPr>
            <a:r>
              <a:rPr lang="ja-JP" altLang="en-US" sz="2000" b="1"/>
              <a:t>　 Ｉ ＝Ｉｎｉｔｉａｔｉｎｇ</a:t>
            </a:r>
          </a:p>
        </p:txBody>
      </p:sp>
      <p:sp>
        <p:nvSpPr>
          <p:cNvPr id="22548" name="AutoShape 20">
            <a:extLst>
              <a:ext uri="{FF2B5EF4-FFF2-40B4-BE49-F238E27FC236}">
                <a16:creationId xmlns:a16="http://schemas.microsoft.com/office/drawing/2014/main" id="{E9089CEC-16AD-72CA-CE7C-B84B94083434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2351088" y="2492375"/>
            <a:ext cx="647700" cy="1079500"/>
          </a:xfrm>
          <a:prstGeom prst="curvedLeftArrow">
            <a:avLst>
              <a:gd name="adj1" fmla="val 33333"/>
              <a:gd name="adj2" fmla="val 6666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2549" name="AutoShape 21">
            <a:extLst>
              <a:ext uri="{FF2B5EF4-FFF2-40B4-BE49-F238E27FC236}">
                <a16:creationId xmlns:a16="http://schemas.microsoft.com/office/drawing/2014/main" id="{F3914F30-122F-5C6E-6D26-6187B6EFD4C6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774825" y="1052513"/>
            <a:ext cx="865188" cy="1223962"/>
          </a:xfrm>
          <a:prstGeom prst="curvedLeftArrow">
            <a:avLst>
              <a:gd name="adj1" fmla="val 28294"/>
              <a:gd name="adj2" fmla="val 5658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2550" name="Oval 22">
            <a:extLst>
              <a:ext uri="{FF2B5EF4-FFF2-40B4-BE49-F238E27FC236}">
                <a16:creationId xmlns:a16="http://schemas.microsoft.com/office/drawing/2014/main" id="{9FB99B16-EBE2-9198-64E2-CB2239502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9601" y="547689"/>
            <a:ext cx="3095625" cy="936625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3200" b="1"/>
              <a:t>ＡＲＰＩ</a:t>
            </a:r>
          </a:p>
        </p:txBody>
      </p:sp>
      <p:sp>
        <p:nvSpPr>
          <p:cNvPr id="22551" name="Oval 23">
            <a:extLst>
              <a:ext uri="{FF2B5EF4-FFF2-40B4-BE49-F238E27FC236}">
                <a16:creationId xmlns:a16="http://schemas.microsoft.com/office/drawing/2014/main" id="{FFCD05A5-C4EC-6DD7-7E56-5E5FFB8EB8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9963" y="1844676"/>
            <a:ext cx="2305050" cy="936625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b="1"/>
              <a:t>ＡＲＰＩ</a:t>
            </a:r>
          </a:p>
        </p:txBody>
      </p:sp>
      <p:sp>
        <p:nvSpPr>
          <p:cNvPr id="22552" name="Oval 24">
            <a:extLst>
              <a:ext uri="{FF2B5EF4-FFF2-40B4-BE49-F238E27FC236}">
                <a16:creationId xmlns:a16="http://schemas.microsoft.com/office/drawing/2014/main" id="{41B067F7-D173-4EDE-7E51-E13A5E737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8739" y="3213101"/>
            <a:ext cx="1584325" cy="792163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000" b="1"/>
              <a:t>ＡＲＰＩ</a:t>
            </a:r>
          </a:p>
        </p:txBody>
      </p:sp>
      <p:sp>
        <p:nvSpPr>
          <p:cNvPr id="22553" name="AutoShape 25">
            <a:extLst>
              <a:ext uri="{FF2B5EF4-FFF2-40B4-BE49-F238E27FC236}">
                <a16:creationId xmlns:a16="http://schemas.microsoft.com/office/drawing/2014/main" id="{A2DDD4B1-5A36-9A73-0184-1EDF2DC98768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6670675" y="2490788"/>
            <a:ext cx="647700" cy="1079500"/>
          </a:xfrm>
          <a:prstGeom prst="curvedLeftArrow">
            <a:avLst>
              <a:gd name="adj1" fmla="val 33333"/>
              <a:gd name="adj2" fmla="val 66667"/>
              <a:gd name="adj3" fmla="val 33333"/>
            </a:avLst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2554" name="AutoShape 26">
            <a:extLst>
              <a:ext uri="{FF2B5EF4-FFF2-40B4-BE49-F238E27FC236}">
                <a16:creationId xmlns:a16="http://schemas.microsoft.com/office/drawing/2014/main" id="{0761E17D-8713-5FEC-98E7-8D8CD2C8ABC3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6094414" y="1050926"/>
            <a:ext cx="865187" cy="1223963"/>
          </a:xfrm>
          <a:prstGeom prst="curvedLeftArrow">
            <a:avLst>
              <a:gd name="adj1" fmla="val 28294"/>
              <a:gd name="adj2" fmla="val 56587"/>
              <a:gd name="adj3" fmla="val 33333"/>
            </a:avLst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animBg="1"/>
      <p:bldP spid="22536" grpId="0" animBg="1"/>
      <p:bldP spid="22537" grpId="0" animBg="1"/>
      <p:bldP spid="22544" grpId="0"/>
      <p:bldP spid="22545" grpId="0"/>
      <p:bldP spid="22548" grpId="0" animBg="1"/>
      <p:bldP spid="22549" grpId="0" animBg="1"/>
      <p:bldP spid="22550" grpId="0" animBg="1"/>
      <p:bldP spid="22551" grpId="0" animBg="1"/>
      <p:bldP spid="22552" grpId="0" animBg="1"/>
      <p:bldP spid="22553" grpId="0" animBg="1"/>
      <p:bldP spid="2255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1E3B9E-1B10-2067-36C2-BD87C41EB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0931" y="1899920"/>
            <a:ext cx="6854189" cy="19050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アセスメントの方法</a:t>
            </a:r>
            <a:br>
              <a:rPr lang="en-US" altLang="ja-JP" sz="5400" b="1" dirty="0">
                <a:solidFill>
                  <a:srgbClr val="0000FF"/>
                </a:solidFill>
              </a:rPr>
            </a:br>
            <a:br>
              <a:rPr lang="en-US" altLang="ja-JP" sz="5400" b="1" dirty="0">
                <a:solidFill>
                  <a:srgbClr val="0000FF"/>
                </a:solidFill>
              </a:rPr>
            </a:br>
            <a:r>
              <a:rPr lang="ja-JP" altLang="en-US" sz="3200" b="1" dirty="0">
                <a:solidFill>
                  <a:srgbClr val="F55809"/>
                </a:solidFill>
              </a:rPr>
              <a:t>ー基礎とその活用ー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>
            <a:extLst>
              <a:ext uri="{FF2B5EF4-FFF2-40B4-BE49-F238E27FC236}">
                <a16:creationId xmlns:a16="http://schemas.microsoft.com/office/drawing/2014/main" id="{F11C41EA-6FD0-B91A-45E5-E307761E12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8950" y="1385571"/>
            <a:ext cx="8532813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ja-JP" altLang="en-US" sz="5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カウンセリングの基本技法</a:t>
            </a:r>
            <a:br>
              <a:rPr lang="ja-JP" altLang="en-US" sz="5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ja-JP" altLang="en-US" sz="5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（面接）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9F7E33-2812-314D-EE7F-326FD99E5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502" y="111760"/>
            <a:ext cx="7871458" cy="105664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ja-JP" altLang="en-US" sz="4400" b="1" dirty="0">
                <a:solidFill>
                  <a:srgbClr val="0000FF"/>
                </a:solidFill>
              </a:rPr>
              <a:t>１．アセスメントとは　（１）</a:t>
            </a:r>
          </a:p>
        </p:txBody>
      </p:sp>
      <p:sp>
        <p:nvSpPr>
          <p:cNvPr id="3" name="コンテンツ プレースホルダ 2">
            <a:extLst>
              <a:ext uri="{FF2B5EF4-FFF2-40B4-BE49-F238E27FC236}">
                <a16:creationId xmlns:a16="http://schemas.microsoft.com/office/drawing/2014/main" id="{A4BCF627-A556-FE41-71EF-13F8A1407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0080" y="1168400"/>
            <a:ext cx="8676640" cy="5416550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2800" b="1" dirty="0">
                <a:solidFill>
                  <a:srgbClr val="00B050"/>
                </a:solidFill>
              </a:rPr>
              <a:t>＜アセスメントのとらえ方＞</a:t>
            </a:r>
            <a:endParaRPr lang="en-US" altLang="ja-JP" sz="2800" b="1" dirty="0">
              <a:solidFill>
                <a:srgbClr val="00B05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2800" b="1" dirty="0">
                <a:solidFill>
                  <a:srgbClr val="0000FF"/>
                </a:solidFill>
              </a:rPr>
              <a:t>①　アセスメントの定義</a:t>
            </a:r>
            <a:endParaRPr lang="en-US" altLang="ja-JP" sz="2800" b="1" dirty="0">
              <a:solidFill>
                <a:srgbClr val="0000FF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2800" b="1" dirty="0"/>
              <a:t>　「査定・評価・判定・所見」</a:t>
            </a:r>
            <a:endParaRPr lang="en-US" altLang="ja-JP" sz="28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2800" b="1" dirty="0"/>
              <a:t>　「子どもが心理面、社会面、教育面、身体面などにおいて、</a:t>
            </a:r>
            <a:endParaRPr lang="en-US" altLang="ja-JP" sz="28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2800" b="1" dirty="0"/>
              <a:t>　　どのような状態にあるかを把握すること」</a:t>
            </a:r>
            <a:endParaRPr lang="en-US" altLang="ja-JP" sz="28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2800" b="1" dirty="0">
                <a:solidFill>
                  <a:srgbClr val="0000FF"/>
                </a:solidFill>
              </a:rPr>
              <a:t>②　アセスメントの重要性</a:t>
            </a:r>
            <a:endParaRPr lang="en-US" altLang="ja-JP" sz="2800" b="1" dirty="0">
              <a:solidFill>
                <a:srgbClr val="0000FF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2800" b="1" dirty="0"/>
              <a:t>　「証拠に基づく医学」</a:t>
            </a:r>
            <a:r>
              <a:rPr lang="en-US" altLang="ja-JP" sz="2800" b="1" dirty="0"/>
              <a:t>evidence based medicine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2800" b="1" dirty="0"/>
              <a:t>　「アカウンタビリティ」</a:t>
            </a:r>
            <a:r>
              <a:rPr lang="en-US" altLang="ja-JP" sz="2800" b="1" dirty="0"/>
              <a:t>accountability :</a:t>
            </a:r>
            <a:r>
              <a:rPr lang="ja-JP" altLang="en-US" sz="2800" b="1" dirty="0"/>
              <a:t>説明責任</a:t>
            </a:r>
            <a:endParaRPr lang="en-US" altLang="ja-JP" sz="28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CE2A64-C213-A2E4-2C49-35DA8A435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1799" y="102870"/>
            <a:ext cx="7278687" cy="146208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ja-JP" altLang="en-US" sz="4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１．アセスメントとは　（２）</a:t>
            </a:r>
          </a:p>
        </p:txBody>
      </p:sp>
      <p:sp>
        <p:nvSpPr>
          <p:cNvPr id="3" name="コンテンツ プレースホルダ 2">
            <a:extLst>
              <a:ext uri="{FF2B5EF4-FFF2-40B4-BE49-F238E27FC236}">
                <a16:creationId xmlns:a16="http://schemas.microsoft.com/office/drawing/2014/main" id="{19D66FFC-4C15-FE17-5323-59E87432B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8640" y="1189038"/>
            <a:ext cx="8280400" cy="5384482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200" b="1" dirty="0">
                <a:solidFill>
                  <a:srgbClr val="F55809"/>
                </a:solidFill>
              </a:rPr>
              <a:t>包括的アセスメントの結果から・・・</a:t>
            </a:r>
            <a:endParaRPr lang="en-US" altLang="ja-JP" sz="3200" b="1" dirty="0">
              <a:solidFill>
                <a:srgbClr val="F55809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2800" b="1" dirty="0"/>
              <a:t>□生理・医学的側面</a:t>
            </a:r>
            <a:endParaRPr lang="en-US" altLang="ja-JP" sz="28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ja-JP" sz="28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2800" b="1" dirty="0"/>
              <a:t>□心理・学習・教育的側面</a:t>
            </a:r>
            <a:endParaRPr lang="en-US" altLang="ja-JP" sz="28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ja-JP" sz="28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2800" b="1" dirty="0"/>
              <a:t>□環境・社会・文化的側面から</a:t>
            </a:r>
            <a:endParaRPr lang="en-US" altLang="ja-JP" sz="28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2800" b="1" dirty="0"/>
              <a:t>　　（関係論的観点も含む）の現状・問題点</a:t>
            </a:r>
            <a:endParaRPr lang="en-US" altLang="ja-JP" sz="2800" b="1" dirty="0"/>
          </a:p>
        </p:txBody>
      </p:sp>
    </p:spTree>
    <p:extLst>
      <p:ext uri="{BB962C8B-B14F-4D97-AF65-F5344CB8AC3E}">
        <p14:creationId xmlns:p14="http://schemas.microsoft.com/office/powerpoint/2010/main" val="18348873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B16C50-0A50-E99B-5CE0-EA090506E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8293" y="314961"/>
            <a:ext cx="8128626" cy="117856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ja-JP" altLang="en-US" sz="4400" b="1" dirty="0">
                <a:solidFill>
                  <a:srgbClr val="0000FF"/>
                </a:solidFill>
              </a:rPr>
              <a:t>２．アセスメントの対象（１）</a:t>
            </a:r>
          </a:p>
        </p:txBody>
      </p:sp>
      <p:sp>
        <p:nvSpPr>
          <p:cNvPr id="5123" name="コンテンツ プレースホルダ 2">
            <a:extLst>
              <a:ext uri="{FF2B5EF4-FFF2-40B4-BE49-F238E27FC236}">
                <a16:creationId xmlns:a16="http://schemas.microsoft.com/office/drawing/2014/main" id="{99066DE3-37A1-DC83-7AB3-B33D1FED5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3336" y="1804353"/>
            <a:ext cx="10502264" cy="4114800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200" b="1" dirty="0">
                <a:solidFill>
                  <a:srgbClr val="F55809"/>
                </a:solidFill>
              </a:rPr>
              <a:t>＜援助者のアセスメント＞</a:t>
            </a:r>
            <a:endParaRPr lang="en-US" altLang="ja-JP" sz="3200" b="1" dirty="0">
              <a:solidFill>
                <a:srgbClr val="F55809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200" b="1" dirty="0"/>
              <a:t>①　援助者としての特徴を捉える</a:t>
            </a:r>
            <a:endParaRPr lang="en-US" altLang="ja-JP" sz="32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200" b="1" dirty="0"/>
              <a:t>　　・援助サービスに関するプロフィール　（１９９９　石隈）</a:t>
            </a:r>
            <a:endParaRPr lang="en-US" altLang="ja-JP" sz="32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200" b="1" dirty="0"/>
              <a:t>②　イラショナルビリーフ</a:t>
            </a:r>
            <a:endParaRPr lang="en-US" altLang="ja-JP" sz="32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200" b="1" dirty="0"/>
              <a:t>　　・援助者が持ちやすいイラショナルビリーフ</a:t>
            </a:r>
            <a:endParaRPr lang="en-US" altLang="ja-JP" sz="32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200" b="1" dirty="0"/>
              <a:t>　　　　　　　　　　　　　　　　　　　　　　　　（１９９９　石隈）　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62B404-063A-3F6E-B5FF-F81236599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615" y="1"/>
            <a:ext cx="10364451" cy="12192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ja-JP" altLang="en-US" sz="4400" b="1" dirty="0">
                <a:solidFill>
                  <a:srgbClr val="0000FF"/>
                </a:solidFill>
              </a:rPr>
              <a:t>２．アセスメントの対象（２）</a:t>
            </a:r>
            <a:endParaRPr lang="ja-JP" altLang="en-US" sz="4400" dirty="0"/>
          </a:p>
        </p:txBody>
      </p:sp>
      <p:sp>
        <p:nvSpPr>
          <p:cNvPr id="6147" name="コンテンツ プレースホルダ 2">
            <a:extLst>
              <a:ext uri="{FF2B5EF4-FFF2-40B4-BE49-F238E27FC236}">
                <a16:creationId xmlns:a16="http://schemas.microsoft.com/office/drawing/2014/main" id="{A0432349-2669-D731-1C9B-E5FE5810B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2640" y="1534160"/>
            <a:ext cx="8406449" cy="5098733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b="1" dirty="0">
                <a:solidFill>
                  <a:srgbClr val="F55809"/>
                </a:solidFill>
              </a:rPr>
              <a:t>＜子どものアセスメント＞</a:t>
            </a:r>
            <a:endParaRPr lang="en-US" altLang="ja-JP" sz="3600" b="1" dirty="0">
              <a:solidFill>
                <a:srgbClr val="F55809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b="1" dirty="0"/>
              <a:t>①　学業面</a:t>
            </a:r>
            <a:endParaRPr lang="en-US" altLang="ja-JP" sz="36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b="1" dirty="0"/>
              <a:t>　　　・標準学力検査</a:t>
            </a:r>
            <a:endParaRPr lang="en-US" altLang="ja-JP" sz="36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b="1" dirty="0"/>
              <a:t>　　　　ポートフォリオ評価</a:t>
            </a:r>
            <a:endParaRPr lang="en-US" altLang="ja-JP" sz="36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b="1" dirty="0"/>
              <a:t>　　　　</a:t>
            </a:r>
            <a:r>
              <a:rPr lang="en-US" altLang="ja-JP" sz="3600" b="1" dirty="0"/>
              <a:t>※</a:t>
            </a:r>
            <a:r>
              <a:rPr lang="ja-JP" altLang="en-US" sz="3600" b="1" dirty="0"/>
              <a:t>　学業不振児、学業進捗児</a:t>
            </a:r>
            <a:endParaRPr lang="en-US" altLang="ja-JP" sz="36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b="1" dirty="0"/>
              <a:t>　　　・学業意欲</a:t>
            </a:r>
            <a:endParaRPr lang="en-US" altLang="ja-JP" sz="36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ja-JP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ja-JP" altLang="en-US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コンテンツ プレースホルダ 2">
            <a:extLst>
              <a:ext uri="{FF2B5EF4-FFF2-40B4-BE49-F238E27FC236}">
                <a16:creationId xmlns:a16="http://schemas.microsoft.com/office/drawing/2014/main" id="{4279722A-5794-EF15-5FDE-CDAE4B0D0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2800" y="1278255"/>
            <a:ext cx="8615680" cy="4114800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b="1" dirty="0"/>
              <a:t>②　心理社会面</a:t>
            </a:r>
            <a:endParaRPr lang="en-US" altLang="ja-JP" sz="36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b="1" dirty="0"/>
              <a:t>　・性格（パーソナリティ）検査</a:t>
            </a:r>
            <a:endParaRPr lang="en-US" altLang="ja-JP" sz="36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b="1" dirty="0"/>
              <a:t>　　質問紙法、投影法</a:t>
            </a:r>
            <a:endParaRPr lang="en-US" altLang="ja-JP" sz="36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b="1" dirty="0"/>
              <a:t>　・自尊感情</a:t>
            </a:r>
            <a:endParaRPr lang="en-US" altLang="ja-JP" sz="36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b="1" dirty="0"/>
              <a:t>　　自己効力感、自己有能感、自己肯定感</a:t>
            </a:r>
            <a:endParaRPr lang="en-US" altLang="ja-JP" sz="36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b="1" dirty="0"/>
              <a:t>　・ストレスとの関連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コンテンツ プレースホルダ 2">
            <a:extLst>
              <a:ext uri="{FF2B5EF4-FFF2-40B4-BE49-F238E27FC236}">
                <a16:creationId xmlns:a16="http://schemas.microsoft.com/office/drawing/2014/main" id="{E6F7DBD7-7F6A-95A3-0D76-5A89EDEB3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37" y="822773"/>
            <a:ext cx="6359514" cy="5638987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b="1" dirty="0"/>
              <a:t>③　進路面</a:t>
            </a:r>
            <a:endParaRPr lang="en-US" altLang="ja-JP" sz="36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b="1" dirty="0"/>
              <a:t>　・職業興味検査</a:t>
            </a:r>
            <a:endParaRPr lang="en-US" altLang="ja-JP" sz="36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b="1" dirty="0"/>
              <a:t>　・進路適正</a:t>
            </a:r>
            <a:endParaRPr lang="en-US" altLang="ja-JP" sz="36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b="1" dirty="0"/>
              <a:t>④健康面</a:t>
            </a:r>
            <a:endParaRPr lang="en-US" altLang="ja-JP" sz="36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b="1" dirty="0"/>
              <a:t>　・抑うつ</a:t>
            </a:r>
            <a:endParaRPr lang="en-US" altLang="ja-JP" sz="36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b="1" dirty="0"/>
              <a:t>　・孤独感</a:t>
            </a:r>
            <a:endParaRPr lang="en-US" altLang="ja-JP" sz="36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b="1" dirty="0"/>
              <a:t>　・ストレス対処能力</a:t>
            </a:r>
            <a:endParaRPr lang="en-US" altLang="ja-JP" sz="36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863B01-FAF5-6049-E9AD-A86FA4D70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20" y="104776"/>
            <a:ext cx="10104120" cy="10001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ja-JP" altLang="en-US" sz="4400" b="1" dirty="0">
                <a:solidFill>
                  <a:srgbClr val="0000FF"/>
                </a:solidFill>
              </a:rPr>
              <a:t>３．子どもを取り巻く環境のアセスメント</a:t>
            </a:r>
          </a:p>
        </p:txBody>
      </p:sp>
      <p:sp>
        <p:nvSpPr>
          <p:cNvPr id="3" name="コンテンツ プレースホルダ 2">
            <a:extLst>
              <a:ext uri="{FF2B5EF4-FFF2-40B4-BE49-F238E27FC236}">
                <a16:creationId xmlns:a16="http://schemas.microsoft.com/office/drawing/2014/main" id="{11895920-D05C-138D-E65A-6DE78F4C7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3720" y="1009016"/>
            <a:ext cx="8544560" cy="5848984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ja-JP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4100" b="1" dirty="0"/>
              <a:t>①学校</a:t>
            </a:r>
            <a:endParaRPr lang="en-US" altLang="ja-JP" sz="41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4100" b="1" dirty="0"/>
              <a:t>　　人的環境、物的環境、居場所、教師の対応</a:t>
            </a:r>
            <a:endParaRPr lang="en-US" altLang="ja-JP" sz="41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4100" b="1" dirty="0"/>
              <a:t>②家庭</a:t>
            </a:r>
            <a:endParaRPr lang="en-US" altLang="ja-JP" sz="41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4100" b="1" dirty="0"/>
              <a:t>　　家族構成、家族の在り方、住宅事情</a:t>
            </a:r>
            <a:endParaRPr lang="en-US" altLang="ja-JP" sz="41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4100" b="1" dirty="0"/>
              <a:t>　　夫婦関係、両親等の職業</a:t>
            </a:r>
            <a:endParaRPr lang="en-US" altLang="ja-JP" sz="41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4100" b="1" dirty="0"/>
              <a:t>③地域</a:t>
            </a:r>
            <a:endParaRPr lang="en-US" altLang="ja-JP" sz="41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4100" b="1" dirty="0"/>
              <a:t>　　隣人、遊び場、公園、児童館、教育相談所、</a:t>
            </a:r>
            <a:endParaRPr lang="en-US" altLang="ja-JP" sz="41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4100" b="1" dirty="0"/>
              <a:t>　　病院等</a:t>
            </a:r>
            <a:endParaRPr lang="en-US" altLang="ja-JP" sz="4100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コンテンツ プレースホルダ 2">
            <a:extLst>
              <a:ext uri="{FF2B5EF4-FFF2-40B4-BE49-F238E27FC236}">
                <a16:creationId xmlns:a16="http://schemas.microsoft.com/office/drawing/2014/main" id="{7F974898-56E2-F005-D408-3C0542200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6495" y="203013"/>
            <a:ext cx="10364452" cy="3424107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ja-JP" sz="3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ja-JP" sz="3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b="1" dirty="0">
                <a:solidFill>
                  <a:srgbClr val="0000FF"/>
                </a:solidFill>
              </a:rPr>
              <a:t>＜質問紙法による検査＞</a:t>
            </a:r>
            <a:endParaRPr lang="en-US" altLang="ja-JP" sz="3600" b="1" dirty="0">
              <a:solidFill>
                <a:srgbClr val="0000FF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b="1" dirty="0">
                <a:solidFill>
                  <a:srgbClr val="00B050"/>
                </a:solidFill>
              </a:rPr>
              <a:t>　　知能検査</a:t>
            </a:r>
            <a:endParaRPr lang="en-US" altLang="ja-JP" sz="3600" b="1" dirty="0">
              <a:solidFill>
                <a:srgbClr val="00B05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b="1" dirty="0"/>
              <a:t>　　　・田中ビネー、</a:t>
            </a:r>
            <a:r>
              <a:rPr lang="en-US" altLang="ja-JP" sz="3600" b="1" dirty="0"/>
              <a:t>WISC</a:t>
            </a:r>
            <a:r>
              <a:rPr lang="ja-JP" altLang="en-US" sz="3600" b="1" dirty="0" err="1"/>
              <a:t>、</a:t>
            </a:r>
            <a:r>
              <a:rPr lang="en-US" altLang="ja-JP" sz="3600" b="1" dirty="0"/>
              <a:t>K-ABC  </a:t>
            </a:r>
            <a:r>
              <a:rPr lang="ja-JP" altLang="en-US" sz="3600" b="1" dirty="0"/>
              <a:t>他</a:t>
            </a:r>
            <a:endParaRPr lang="en-US" altLang="ja-JP" sz="36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b="1" dirty="0">
                <a:solidFill>
                  <a:srgbClr val="00B050"/>
                </a:solidFill>
              </a:rPr>
              <a:t>　　親子関係</a:t>
            </a:r>
            <a:r>
              <a:rPr lang="en-US" altLang="ja-JP" sz="3600" b="1" dirty="0">
                <a:solidFill>
                  <a:srgbClr val="00B050"/>
                </a:solidFill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b="1" dirty="0"/>
              <a:t>　　　・親子関係診断テスト</a:t>
            </a:r>
            <a:endParaRPr lang="en-US" altLang="ja-JP" sz="36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b="1" dirty="0"/>
              <a:t>　　　・</a:t>
            </a:r>
            <a:r>
              <a:rPr lang="en-US" altLang="ja-JP" sz="3600" b="1" dirty="0"/>
              <a:t>TK</a:t>
            </a:r>
            <a:r>
              <a:rPr lang="ja-JP" altLang="en-US" sz="3600" b="1" dirty="0"/>
              <a:t>式診断的親子関係検査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コンテンツ プレースホルダ 2">
            <a:extLst>
              <a:ext uri="{FF2B5EF4-FFF2-40B4-BE49-F238E27FC236}">
                <a16:creationId xmlns:a16="http://schemas.microsoft.com/office/drawing/2014/main" id="{1A5375E1-F55C-0BB5-F785-48C7D3B19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5888" y="331154"/>
            <a:ext cx="7772400" cy="4681537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ja-JP" sz="3200" b="1" dirty="0">
              <a:solidFill>
                <a:srgbClr val="0000FF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ja-JP" sz="3200" b="1" dirty="0">
              <a:solidFill>
                <a:srgbClr val="0000FF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200" b="1" dirty="0">
                <a:solidFill>
                  <a:srgbClr val="0000FF"/>
                </a:solidFill>
              </a:rPr>
              <a:t>＜質問紙法による検査＞</a:t>
            </a:r>
            <a:endParaRPr lang="en-US" altLang="ja-JP" sz="3200" b="1" dirty="0">
              <a:solidFill>
                <a:srgbClr val="0000FF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</a:rPr>
              <a:t>性格検査</a:t>
            </a:r>
            <a:endParaRPr lang="en-US" altLang="ja-JP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200" b="1" dirty="0"/>
              <a:t>　・ギルフォード性格検査</a:t>
            </a:r>
            <a:endParaRPr lang="en-US" altLang="ja-JP" sz="32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200" b="1" dirty="0"/>
              <a:t>　・Ｙ－Ｇ性格検査　他</a:t>
            </a:r>
            <a:endParaRPr lang="en-US" altLang="ja-JP" sz="32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200" b="1" dirty="0">
                <a:solidFill>
                  <a:srgbClr val="00B050"/>
                </a:solidFill>
              </a:rPr>
              <a:t>その他</a:t>
            </a:r>
            <a:endParaRPr lang="en-US" altLang="ja-JP" sz="3200" b="1" dirty="0">
              <a:solidFill>
                <a:srgbClr val="00B05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200" b="1" dirty="0"/>
              <a:t>　・Ｓ－Ｍ社会生活能力検査</a:t>
            </a:r>
            <a:endParaRPr lang="en-US" altLang="ja-JP" sz="32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200" b="1" dirty="0"/>
              <a:t>　・エゴグラム</a:t>
            </a:r>
            <a:endParaRPr lang="en-US" altLang="ja-JP" sz="32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200" b="1" dirty="0"/>
              <a:t>　・学習適応性検査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>
            <a:extLst>
              <a:ext uri="{FF2B5EF4-FFF2-40B4-BE49-F238E27FC236}">
                <a16:creationId xmlns:a16="http://schemas.microsoft.com/office/drawing/2014/main" id="{3CF3C4A2-F2BC-9FFD-B294-AFA159983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8415" y="487493"/>
            <a:ext cx="10364452" cy="6116507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200" b="1" dirty="0">
                <a:solidFill>
                  <a:srgbClr val="0000FF"/>
                </a:solidFill>
              </a:rPr>
              <a:t>＜投影法による検査＞</a:t>
            </a:r>
            <a:endParaRPr lang="en-US" altLang="ja-JP" sz="3200" b="1" dirty="0">
              <a:solidFill>
                <a:srgbClr val="0000FF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200" b="1" dirty="0"/>
              <a:t>　・ロールシャッハテスト</a:t>
            </a:r>
            <a:endParaRPr lang="en-US" altLang="ja-JP" sz="32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200" b="1" dirty="0"/>
              <a:t>　・文章完成テスト</a:t>
            </a:r>
            <a:endParaRPr lang="en-US" altLang="ja-JP" sz="32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200" b="1" dirty="0"/>
              <a:t>　・Ｐ－Ｆスタディ</a:t>
            </a:r>
            <a:endParaRPr lang="en-US" altLang="ja-JP" sz="32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200" b="1" dirty="0">
                <a:solidFill>
                  <a:srgbClr val="0000FF"/>
                </a:solidFill>
              </a:rPr>
              <a:t>＜作業検査法による検査＞</a:t>
            </a:r>
            <a:endParaRPr lang="en-US" altLang="ja-JP" sz="3200" b="1" dirty="0">
              <a:solidFill>
                <a:srgbClr val="0000FF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200" b="1" dirty="0"/>
              <a:t>　・内田クレペリン精神検査</a:t>
            </a:r>
            <a:endParaRPr lang="en-US" altLang="ja-JP" sz="32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200" b="1" dirty="0">
                <a:solidFill>
                  <a:srgbClr val="0000FF"/>
                </a:solidFill>
              </a:rPr>
              <a:t>＜その他＞</a:t>
            </a:r>
            <a:endParaRPr lang="en-US" altLang="ja-JP" sz="3200" b="1" dirty="0">
              <a:solidFill>
                <a:srgbClr val="0000FF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200" b="1" dirty="0"/>
              <a:t>　言葉のテスト絵本　　など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D76468F-BC2C-BA8B-02D8-E9A839EDEC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74897" y="171477"/>
            <a:ext cx="7263550" cy="1596177"/>
          </a:xfrm>
        </p:spPr>
        <p:txBody>
          <a:bodyPr>
            <a:normAutofit/>
          </a:bodyPr>
          <a:lstStyle/>
          <a:p>
            <a:pPr algn="l" eaLnBrk="1" hangingPunct="1"/>
            <a:r>
              <a:rPr lang="ja-JP" altLang="en-US" sz="4400" b="1" dirty="0">
                <a:solidFill>
                  <a:srgbClr val="FF66CC"/>
                </a:solidFill>
              </a:rPr>
              <a:t>初めに・・・</a:t>
            </a:r>
            <a:br>
              <a:rPr lang="en-US" altLang="ja-JP" sz="4400" b="1" dirty="0">
                <a:solidFill>
                  <a:srgbClr val="FF66CC"/>
                </a:solidFill>
              </a:rPr>
            </a:br>
            <a:r>
              <a:rPr lang="ja-JP" altLang="en-US" sz="4400" b="1" dirty="0">
                <a:solidFill>
                  <a:srgbClr val="FF66CC"/>
                </a:solidFill>
              </a:rPr>
              <a:t>　　　カウンセリングとは？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F1A9011-D5E5-133E-CDB3-85EE52C988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24113" y="1628776"/>
            <a:ext cx="8013700" cy="4525963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None/>
            </a:pPr>
            <a:r>
              <a:rPr lang="ja-JP" altLang="en-US" sz="4000" b="1" dirty="0"/>
              <a:t>＜定義＞</a:t>
            </a:r>
          </a:p>
          <a:p>
            <a:pPr eaLnBrk="1" hangingPunct="1">
              <a:buFontTx/>
              <a:buNone/>
            </a:pPr>
            <a:r>
              <a:rPr lang="ja-JP" altLang="en-US" sz="4000" b="1" dirty="0"/>
              <a:t>　　言語的および非言語的</a:t>
            </a:r>
          </a:p>
          <a:p>
            <a:pPr eaLnBrk="1" hangingPunct="1">
              <a:buFontTx/>
              <a:buNone/>
            </a:pPr>
            <a:r>
              <a:rPr lang="ja-JP" altLang="en-US" sz="4000" b="1" dirty="0"/>
              <a:t>　　コミュニケーションをとおして</a:t>
            </a:r>
          </a:p>
          <a:p>
            <a:pPr eaLnBrk="1" hangingPunct="1">
              <a:buFontTx/>
              <a:buNone/>
            </a:pPr>
            <a:r>
              <a:rPr lang="ja-JP" altLang="en-US" sz="4000" b="1" dirty="0"/>
              <a:t>　　相手の行動変容を試みる</a:t>
            </a:r>
          </a:p>
          <a:p>
            <a:pPr eaLnBrk="1" hangingPunct="1">
              <a:buFontTx/>
              <a:buNone/>
            </a:pPr>
            <a:r>
              <a:rPr lang="ja-JP" altLang="en-US" sz="4000" b="1" dirty="0"/>
              <a:t>　　人間関係</a:t>
            </a:r>
          </a:p>
          <a:p>
            <a:pPr eaLnBrk="1" hangingPunct="1">
              <a:buFontTx/>
              <a:buNone/>
            </a:pPr>
            <a:r>
              <a:rPr lang="ja-JP" altLang="en-US" sz="4000" b="1" dirty="0"/>
              <a:t>　　　　　　　　　　　　　　　　</a:t>
            </a:r>
            <a:r>
              <a:rPr lang="ja-JP" altLang="en-US" sz="4000" b="1" dirty="0">
                <a:solidFill>
                  <a:schemeClr val="accent1">
                    <a:lumMod val="75000"/>
                  </a:schemeClr>
                </a:solidFill>
              </a:rPr>
              <a:t>（國分）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コンテンツ プレースホルダ 2">
            <a:extLst>
              <a:ext uri="{FF2B5EF4-FFF2-40B4-BE49-F238E27FC236}">
                <a16:creationId xmlns:a16="http://schemas.microsoft.com/office/drawing/2014/main" id="{080DFC6A-6B50-CC88-6056-4A76A6969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2760" y="739458"/>
            <a:ext cx="8112760" cy="5641022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b="1" dirty="0">
                <a:solidFill>
                  <a:srgbClr val="0000FF"/>
                </a:solidFill>
              </a:rPr>
              <a:t>＜面接による検査＞</a:t>
            </a:r>
            <a:endParaRPr lang="en-US" altLang="ja-JP" sz="3600" b="1" dirty="0">
              <a:solidFill>
                <a:srgbClr val="0000FF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b="1" dirty="0"/>
              <a:t>　信頼関係の形成</a:t>
            </a:r>
            <a:endParaRPr lang="en-US" altLang="ja-JP" sz="36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b="1" dirty="0"/>
              <a:t>　受容、共感（傾聴）</a:t>
            </a:r>
            <a:endParaRPr lang="en-US" altLang="ja-JP" sz="36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b="1" dirty="0"/>
              <a:t>　半構造化面接（質問を用意しておく）</a:t>
            </a:r>
            <a:endParaRPr lang="en-US" altLang="ja-JP" sz="36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ja-JP" sz="3600" b="1" dirty="0">
              <a:solidFill>
                <a:srgbClr val="0000FF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b="1" dirty="0">
                <a:solidFill>
                  <a:srgbClr val="0000FF"/>
                </a:solidFill>
              </a:rPr>
              <a:t>＜遊戯によるアプローチ＞</a:t>
            </a:r>
            <a:endParaRPr lang="en-US" altLang="ja-JP" sz="3600" b="1" dirty="0">
              <a:solidFill>
                <a:srgbClr val="0000FF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b="1" dirty="0"/>
              <a:t>　プレイ（遊戯療法）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E6D01A-BDDE-E4BC-ADB7-67FB33948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35" y="334038"/>
            <a:ext cx="10364451" cy="92453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ja-JP" altLang="en-US" sz="4400" b="1" dirty="0">
                <a:solidFill>
                  <a:srgbClr val="0000FF"/>
                </a:solidFill>
              </a:rPr>
              <a:t>５．行動観察という視点から</a:t>
            </a:r>
          </a:p>
        </p:txBody>
      </p:sp>
      <p:sp>
        <p:nvSpPr>
          <p:cNvPr id="26627" name="コンテンツ プレースホルダ 2">
            <a:extLst>
              <a:ext uri="{FF2B5EF4-FFF2-40B4-BE49-F238E27FC236}">
                <a16:creationId xmlns:a16="http://schemas.microsoft.com/office/drawing/2014/main" id="{854B73AD-07DD-673E-732D-13827D3AC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3986" y="1712913"/>
            <a:ext cx="7772400" cy="41148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z="4000" b="1" dirty="0"/>
              <a:t>○発達的現象を発見する</a:t>
            </a:r>
            <a:endParaRPr lang="en-US" altLang="ja-JP" sz="4000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z="4000" b="1" dirty="0"/>
              <a:t>○丁寧な記述（エピソード）</a:t>
            </a:r>
            <a:endParaRPr lang="en-US" altLang="ja-JP" sz="4000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z="4000" b="1" dirty="0"/>
              <a:t>○経時的な視点</a:t>
            </a:r>
            <a:endParaRPr lang="en-US" altLang="ja-JP" sz="4000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z="4000" b="1" dirty="0"/>
              <a:t>○発達をプロセスとして捉える</a:t>
            </a:r>
            <a:endParaRPr lang="en-US" altLang="ja-JP" sz="4000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z="4000" b="1" dirty="0"/>
              <a:t>○支援のヒントを得る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F701D1-3382-5EE1-0961-F183DBFDF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320" y="600075"/>
            <a:ext cx="9768205" cy="116964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ja-JP" altLang="en-US" sz="4400" b="1" dirty="0">
                <a:solidFill>
                  <a:srgbClr val="0000FF"/>
                </a:solidFill>
              </a:rPr>
              <a:t>７．アセスメント実施の留意点</a:t>
            </a:r>
          </a:p>
        </p:txBody>
      </p:sp>
      <p:sp>
        <p:nvSpPr>
          <p:cNvPr id="27651" name="コンテンツ プレースホルダ 2">
            <a:extLst>
              <a:ext uri="{FF2B5EF4-FFF2-40B4-BE49-F238E27FC236}">
                <a16:creationId xmlns:a16="http://schemas.microsoft.com/office/drawing/2014/main" id="{F88F6DBE-0E4A-7F04-6A1D-8198FE90E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4125" y="2143125"/>
            <a:ext cx="77724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z="4000" b="1" dirty="0"/>
              <a:t>①　対象者との信頼関係を築く</a:t>
            </a:r>
            <a:endParaRPr lang="en-US" altLang="ja-JP" sz="4000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z="4000" b="1" dirty="0"/>
              <a:t>②　行動の解釈の違いに注意する</a:t>
            </a:r>
            <a:endParaRPr lang="en-US" altLang="ja-JP" sz="4000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z="4000" b="1" dirty="0"/>
              <a:t>③　多様な方法の使用</a:t>
            </a:r>
            <a:endParaRPr lang="en-US" altLang="ja-JP" sz="4000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z="4000" b="1" dirty="0"/>
              <a:t>④　新しい知識の習得</a:t>
            </a:r>
          </a:p>
        </p:txBody>
      </p:sp>
    </p:spTree>
    <p:extLst>
      <p:ext uri="{BB962C8B-B14F-4D97-AF65-F5344CB8AC3E}">
        <p14:creationId xmlns:p14="http://schemas.microsoft.com/office/powerpoint/2010/main" val="23491809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247EF7-7622-6566-2980-615B51A5A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575" y="283237"/>
            <a:ext cx="10364451" cy="111884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ja-JP" altLang="en-US" sz="4400" b="1" dirty="0">
                <a:solidFill>
                  <a:srgbClr val="0000FF"/>
                </a:solidFill>
              </a:rPr>
              <a:t>８．アセスメント結果の伝え方</a:t>
            </a:r>
          </a:p>
        </p:txBody>
      </p:sp>
      <p:sp>
        <p:nvSpPr>
          <p:cNvPr id="28675" name="コンテンツ プレースホルダ 2">
            <a:extLst>
              <a:ext uri="{FF2B5EF4-FFF2-40B4-BE49-F238E27FC236}">
                <a16:creationId xmlns:a16="http://schemas.microsoft.com/office/drawing/2014/main" id="{B05885A7-B117-34B5-AFF0-8F91C2C39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868805"/>
            <a:ext cx="7772400" cy="41148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z="4000" b="1" dirty="0"/>
              <a:t>○育ってきている力を伝える</a:t>
            </a:r>
            <a:endParaRPr lang="en-US" altLang="ja-JP" sz="4000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z="4000" b="1" dirty="0"/>
              <a:t>○その子の資源（出来ること）　</a:t>
            </a:r>
            <a:endParaRPr lang="en-US" altLang="ja-JP" sz="4000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z="4000" b="1" dirty="0"/>
              <a:t>　　を強調して伝える</a:t>
            </a:r>
            <a:endParaRPr lang="en-US" altLang="ja-JP" sz="4000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z="4000" b="1" dirty="0"/>
              <a:t>○結果を様々な実生活と</a:t>
            </a:r>
            <a:endParaRPr lang="en-US" altLang="ja-JP" sz="4000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z="4000" b="1" dirty="0"/>
              <a:t>　　結びつけて説明する</a:t>
            </a:r>
          </a:p>
        </p:txBody>
      </p:sp>
    </p:spTree>
    <p:extLst>
      <p:ext uri="{BB962C8B-B14F-4D97-AF65-F5344CB8AC3E}">
        <p14:creationId xmlns:p14="http://schemas.microsoft.com/office/powerpoint/2010/main" val="9841012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72EA76-60BC-530B-57F6-7D2C9691A3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0730" y="955675"/>
            <a:ext cx="79883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br>
              <a:rPr lang="en-US" altLang="ja-JP" sz="3600" b="1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ｺﾞｼｯｸUB" pitchFamily="49" charset="-128"/>
                <a:ea typeface="HG創英角ｺﾞｼｯｸUB" pitchFamily="49" charset="-128"/>
              </a:rPr>
            </a:br>
            <a:r>
              <a:rPr lang="ja-JP" altLang="en-US" sz="6000" dirty="0">
                <a:solidFill>
                  <a:srgbClr val="FF3399"/>
                </a:solidFill>
                <a:latin typeface="HG創英角ｺﾞｼｯｸUB" pitchFamily="49" charset="-128"/>
                <a:ea typeface="HG創英角ｺﾞｼｯｸUB" pitchFamily="49" charset="-128"/>
              </a:rPr>
              <a:t>心理検査の実際と配慮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691BB2-5FB7-3C26-B4EB-AC426D25D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314" y="333375"/>
            <a:ext cx="7316787" cy="1143000"/>
          </a:xfrm>
        </p:spPr>
        <p:txBody>
          <a:bodyPr/>
          <a:lstStyle/>
          <a:p>
            <a:pPr>
              <a:defRPr/>
            </a:pPr>
            <a:r>
              <a:rPr lang="ja-JP" altLang="en-US" sz="4800" dirty="0">
                <a:solidFill>
                  <a:srgbClr val="FF66CC"/>
                </a:solidFill>
                <a:latin typeface="HG創英角ｺﾞｼｯｸUB" pitchFamily="49" charset="-128"/>
                <a:ea typeface="HG創英角ｺﾞｼｯｸUB" pitchFamily="49" charset="-128"/>
              </a:rPr>
              <a:t>心を測定する</a:t>
            </a:r>
          </a:p>
        </p:txBody>
      </p:sp>
      <p:sp>
        <p:nvSpPr>
          <p:cNvPr id="3" name="コンテンツ プレースホルダ 2">
            <a:extLst>
              <a:ext uri="{FF2B5EF4-FFF2-40B4-BE49-F238E27FC236}">
                <a16:creationId xmlns:a16="http://schemas.microsoft.com/office/drawing/2014/main" id="{FACB25E2-52DA-3B16-C870-FE7057689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288" y="1700213"/>
            <a:ext cx="8748712" cy="4648200"/>
          </a:xfrm>
        </p:spPr>
        <p:txBody>
          <a:bodyPr>
            <a:normAutofit fontScale="92500"/>
          </a:bodyPr>
          <a:lstStyle/>
          <a:p>
            <a:pPr>
              <a:buFontTx/>
              <a:buNone/>
              <a:defRPr/>
            </a:pPr>
            <a:r>
              <a:rPr lang="ja-JP" altLang="en-US" sz="3900" dirty="0">
                <a:latin typeface="HG創英角ｺﾞｼｯｸUB" pitchFamily="49" charset="-128"/>
                <a:ea typeface="HG創英角ｺﾞｼｯｸUB" pitchFamily="49" charset="-128"/>
              </a:rPr>
              <a:t>１</a:t>
            </a:r>
            <a:r>
              <a:rPr lang="en-US" altLang="ja-JP" sz="3900" dirty="0">
                <a:latin typeface="HG創英角ｺﾞｼｯｸUB" pitchFamily="49" charset="-128"/>
                <a:ea typeface="HG創英角ｺﾞｼｯｸUB" pitchFamily="49" charset="-128"/>
              </a:rPr>
              <a:t>.</a:t>
            </a:r>
            <a:r>
              <a:rPr lang="ja-JP" altLang="en-US" sz="3900" dirty="0">
                <a:latin typeface="HG創英角ｺﾞｼｯｸUB" pitchFamily="49" charset="-128"/>
                <a:ea typeface="HG創英角ｺﾞｼｯｸUB" pitchFamily="49" charset="-128"/>
              </a:rPr>
              <a:t>どのような心理検査が有るでしょう？</a:t>
            </a:r>
            <a:endParaRPr lang="en-US" altLang="ja-JP" sz="3900" dirty="0">
              <a:latin typeface="HG創英角ｺﾞｼｯｸUB" pitchFamily="49" charset="-128"/>
              <a:ea typeface="HG創英角ｺﾞｼｯｸUB" pitchFamily="49" charset="-128"/>
            </a:endParaRPr>
          </a:p>
          <a:p>
            <a:pPr>
              <a:buFontTx/>
              <a:buNone/>
              <a:defRPr/>
            </a:pPr>
            <a:r>
              <a:rPr lang="ja-JP" altLang="en-US" sz="3600" dirty="0">
                <a:latin typeface="HG創英角ｺﾞｼｯｸUB" pitchFamily="49" charset="-128"/>
                <a:ea typeface="HG創英角ｺﾞｼｯｸUB" pitchFamily="49" charset="-128"/>
              </a:rPr>
              <a:t>　　</a:t>
            </a:r>
            <a:r>
              <a:rPr lang="ja-JP" altLang="en-US" sz="3500" dirty="0">
                <a:solidFill>
                  <a:srgbClr val="FF0000"/>
                </a:solidFill>
                <a:latin typeface="HG創英角ｺﾞｼｯｸUB" pitchFamily="49" charset="-128"/>
                <a:ea typeface="HG創英角ｺﾞｼｯｸUB" pitchFamily="49" charset="-128"/>
              </a:rPr>
              <a:t>自分の知っている検査法は有りますか？</a:t>
            </a:r>
            <a:endParaRPr lang="en-US" altLang="ja-JP" sz="3500" dirty="0">
              <a:solidFill>
                <a:srgbClr val="FF0000"/>
              </a:solidFill>
              <a:latin typeface="HG創英角ｺﾞｼｯｸUB" pitchFamily="49" charset="-128"/>
              <a:ea typeface="HG創英角ｺﾞｼｯｸUB" pitchFamily="49" charset="-128"/>
            </a:endParaRPr>
          </a:p>
          <a:p>
            <a:pPr>
              <a:buFontTx/>
              <a:buNone/>
              <a:defRPr/>
            </a:pPr>
            <a:r>
              <a:rPr lang="en-US" altLang="ja-JP" sz="3500" dirty="0">
                <a:solidFill>
                  <a:srgbClr val="FF0000"/>
                </a:solidFill>
                <a:latin typeface="HG創英角ｺﾞｼｯｸUB" pitchFamily="49" charset="-128"/>
                <a:ea typeface="HG創英角ｺﾞｼｯｸUB" pitchFamily="49" charset="-128"/>
              </a:rPr>
              <a:t>    </a:t>
            </a:r>
          </a:p>
          <a:p>
            <a:pPr>
              <a:buFontTx/>
              <a:buNone/>
              <a:defRPr/>
            </a:pPr>
            <a:r>
              <a:rPr lang="ja-JP" altLang="en-US" sz="3900" dirty="0">
                <a:latin typeface="HG創英角ｺﾞｼｯｸUB" pitchFamily="49" charset="-128"/>
                <a:ea typeface="HG創英角ｺﾞｼｯｸUB" pitchFamily="49" charset="-128"/>
              </a:rPr>
              <a:t>２</a:t>
            </a:r>
            <a:r>
              <a:rPr lang="en-US" altLang="ja-JP" sz="3900" dirty="0">
                <a:latin typeface="HG創英角ｺﾞｼｯｸUB" pitchFamily="49" charset="-128"/>
                <a:ea typeface="HG創英角ｺﾞｼｯｸUB" pitchFamily="49" charset="-128"/>
              </a:rPr>
              <a:t>.</a:t>
            </a:r>
            <a:r>
              <a:rPr lang="ja-JP" altLang="en-US" sz="3900" dirty="0">
                <a:latin typeface="HG創英角ｺﾞｼｯｸUB" pitchFamily="49" charset="-128"/>
                <a:ea typeface="HG創英角ｺﾞｼｯｸUB" pitchFamily="49" charset="-128"/>
              </a:rPr>
              <a:t>なぜ心理検査が必要なのでしょう？</a:t>
            </a:r>
            <a:endParaRPr lang="en-US" altLang="ja-JP" sz="3900" dirty="0">
              <a:latin typeface="HG創英角ｺﾞｼｯｸUB" pitchFamily="49" charset="-128"/>
              <a:ea typeface="HG創英角ｺﾞｼｯｸUB" pitchFamily="49" charset="-128"/>
            </a:endParaRPr>
          </a:p>
          <a:p>
            <a:pPr>
              <a:buFontTx/>
              <a:buNone/>
              <a:defRPr/>
            </a:pPr>
            <a:r>
              <a:rPr lang="ja-JP" altLang="en-US" sz="3600" dirty="0">
                <a:latin typeface="HG創英角ｺﾞｼｯｸUB" pitchFamily="49" charset="-128"/>
                <a:ea typeface="HG創英角ｺﾞｼｯｸUB" pitchFamily="49" charset="-128"/>
              </a:rPr>
              <a:t>　　</a:t>
            </a:r>
            <a:r>
              <a:rPr lang="ja-JP" altLang="en-US" sz="3600" dirty="0">
                <a:solidFill>
                  <a:srgbClr val="FF0000"/>
                </a:solidFill>
                <a:latin typeface="HG創英角ｺﾞｼｯｸUB" pitchFamily="49" charset="-128"/>
                <a:ea typeface="HG創英角ｺﾞｼｯｸUB" pitchFamily="49" charset="-128"/>
              </a:rPr>
              <a:t>何を測定して、</a:t>
            </a:r>
            <a:endParaRPr lang="en-US" altLang="ja-JP" sz="3600" dirty="0">
              <a:solidFill>
                <a:srgbClr val="FF0000"/>
              </a:solidFill>
              <a:latin typeface="HG創英角ｺﾞｼｯｸUB" pitchFamily="49" charset="-128"/>
              <a:ea typeface="HG創英角ｺﾞｼｯｸUB" pitchFamily="49" charset="-128"/>
            </a:endParaRPr>
          </a:p>
          <a:p>
            <a:pPr>
              <a:buFontTx/>
              <a:buNone/>
              <a:defRPr/>
            </a:pPr>
            <a:r>
              <a:rPr lang="ja-JP" altLang="en-US" sz="3600" dirty="0">
                <a:solidFill>
                  <a:srgbClr val="FF0000"/>
                </a:solidFill>
                <a:latin typeface="HG創英角ｺﾞｼｯｸUB" pitchFamily="49" charset="-128"/>
                <a:ea typeface="HG創英角ｺﾞｼｯｸUB" pitchFamily="49" charset="-128"/>
              </a:rPr>
              <a:t>　　何に活用するのでしょう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A0C091-3AA0-DF7E-305E-1AEBD4ECE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750" y="549275"/>
            <a:ext cx="7461250" cy="1143000"/>
          </a:xfrm>
        </p:spPr>
        <p:txBody>
          <a:bodyPr/>
          <a:lstStyle/>
          <a:p>
            <a:pPr>
              <a:defRPr/>
            </a:pPr>
            <a:r>
              <a:rPr lang="ja-JP" altLang="en-US" sz="4800" dirty="0">
                <a:solidFill>
                  <a:srgbClr val="FF3399"/>
                </a:solidFill>
                <a:latin typeface="HG創英角ｺﾞｼｯｸUB" pitchFamily="49" charset="-128"/>
                <a:ea typeface="HG創英角ｺﾞｼｯｸUB" pitchFamily="49" charset="-128"/>
              </a:rPr>
              <a:t>心を測定する前に</a:t>
            </a:r>
          </a:p>
        </p:txBody>
      </p:sp>
      <p:sp>
        <p:nvSpPr>
          <p:cNvPr id="5123" name="コンテンツ プレースホルダ 2">
            <a:extLst>
              <a:ext uri="{FF2B5EF4-FFF2-40B4-BE49-F238E27FC236}">
                <a16:creationId xmlns:a16="http://schemas.microsoft.com/office/drawing/2014/main" id="{F7EC4CFD-6C8C-7D0F-3761-E1B4D442F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088" y="1773238"/>
            <a:ext cx="8101012" cy="46482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援助者のプロフィールを知る</a:t>
            </a:r>
            <a:endParaRPr lang="en-US" altLang="ja-JP" sz="28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>
              <a:buFontTx/>
              <a:buNone/>
            </a:pPr>
            <a:r>
              <a:rPr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・援助者⇔被援助者</a:t>
            </a:r>
            <a:endParaRPr lang="en-US" altLang="ja-JP" sz="28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>
              <a:buFontTx/>
              <a:buNone/>
            </a:pPr>
            <a:r>
              <a:rPr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・相互関係からカウンセリングが</a:t>
            </a:r>
            <a:endParaRPr lang="en-US" altLang="ja-JP" sz="28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>
              <a:buFontTx/>
              <a:buNone/>
            </a:pPr>
            <a:r>
              <a:rPr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進められる</a:t>
            </a:r>
            <a:endParaRPr lang="en-US" altLang="ja-JP" sz="28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>
              <a:buFontTx/>
              <a:buNone/>
            </a:pPr>
            <a:r>
              <a:rPr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援助者としての自分の特徴は・・・</a:t>
            </a:r>
            <a:endParaRPr lang="en-US" altLang="ja-JP" sz="28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>
              <a:buFontTx/>
              <a:buNone/>
            </a:pPr>
            <a:r>
              <a:rPr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lang="ja-JP" altLang="en-US" sz="2800" dirty="0">
                <a:solidFill>
                  <a:srgbClr val="00B05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・自分の特徴を挙げてみましょう</a:t>
            </a:r>
            <a:endParaRPr lang="en-US" altLang="ja-JP" sz="2800" dirty="0">
              <a:solidFill>
                <a:srgbClr val="00B05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>
              <a:buFontTx/>
              <a:buNone/>
            </a:pPr>
            <a:r>
              <a:rPr lang="ja-JP" altLang="en-US" sz="2800" dirty="0">
                <a:solidFill>
                  <a:srgbClr val="00B05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・援助者のプロフィールを紹介しましょう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>
            <a:extLst>
              <a:ext uri="{FF2B5EF4-FFF2-40B4-BE49-F238E27FC236}">
                <a16:creationId xmlns:a16="http://schemas.microsoft.com/office/drawing/2014/main" id="{B352D9C1-83AC-A20D-F3B8-1B65E7EA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5361" y="121920"/>
            <a:ext cx="9429116" cy="1304290"/>
          </a:xfrm>
        </p:spPr>
        <p:txBody>
          <a:bodyPr>
            <a:normAutofit/>
          </a:bodyPr>
          <a:lstStyle/>
          <a:p>
            <a:r>
              <a:rPr lang="ja-JP" altLang="en-US" sz="4400" b="1" dirty="0">
                <a:solidFill>
                  <a:srgbClr val="FF3399"/>
                </a:solidFill>
              </a:rPr>
              <a:t>カウンセリングとしての心理測定</a:t>
            </a:r>
          </a:p>
        </p:txBody>
      </p:sp>
      <p:sp>
        <p:nvSpPr>
          <p:cNvPr id="6147" name="コンテンツ プレースホルダ 2">
            <a:extLst>
              <a:ext uri="{FF2B5EF4-FFF2-40B4-BE49-F238E27FC236}">
                <a16:creationId xmlns:a16="http://schemas.microsoft.com/office/drawing/2014/main" id="{5342E02A-1A91-F261-7C51-28D151E32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399" y="1903730"/>
            <a:ext cx="9049871" cy="4176712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ja-JP" altLang="en-US" sz="3200" b="1" dirty="0"/>
              <a:t>１</a:t>
            </a:r>
            <a:r>
              <a:rPr lang="en-US" altLang="ja-JP" sz="3200" b="1" dirty="0"/>
              <a:t>.</a:t>
            </a:r>
            <a:r>
              <a:rPr lang="ja-JP" altLang="en-US" sz="3200" b="1" dirty="0"/>
              <a:t>クライエントを理解する</a:t>
            </a:r>
            <a:endParaRPr lang="en-US" altLang="ja-JP" sz="3200" b="1" dirty="0"/>
          </a:p>
          <a:p>
            <a:pPr>
              <a:buFontTx/>
              <a:buNone/>
            </a:pPr>
            <a:r>
              <a:rPr lang="ja-JP" altLang="en-US" sz="3200" b="1" dirty="0"/>
              <a:t>　　</a:t>
            </a:r>
            <a:r>
              <a:rPr lang="ja-JP" altLang="en-US" sz="3200" b="1" dirty="0">
                <a:solidFill>
                  <a:srgbClr val="00B050"/>
                </a:solidFill>
              </a:rPr>
              <a:t>主訴（本当に困っている事）の背景を探る</a:t>
            </a:r>
            <a:endParaRPr lang="en-US" altLang="ja-JP" sz="3200" b="1" dirty="0">
              <a:solidFill>
                <a:srgbClr val="00B050"/>
              </a:solidFill>
            </a:endParaRPr>
          </a:p>
          <a:p>
            <a:pPr>
              <a:buFontTx/>
              <a:buNone/>
            </a:pPr>
            <a:r>
              <a:rPr lang="ja-JP" altLang="en-US" sz="3200" b="1" dirty="0"/>
              <a:t>２</a:t>
            </a:r>
            <a:r>
              <a:rPr lang="en-US" altLang="ja-JP" sz="3200" b="1" dirty="0"/>
              <a:t>.</a:t>
            </a:r>
            <a:r>
              <a:rPr lang="ja-JP" altLang="en-US" sz="3200" b="1" dirty="0"/>
              <a:t>援助方針を立てる</a:t>
            </a:r>
            <a:endParaRPr lang="en-US" altLang="ja-JP" sz="3200" b="1" dirty="0"/>
          </a:p>
          <a:p>
            <a:pPr>
              <a:buFontTx/>
              <a:buNone/>
            </a:pPr>
            <a:r>
              <a:rPr lang="ja-JP" altLang="en-US" sz="3200" b="1" dirty="0"/>
              <a:t>　　</a:t>
            </a:r>
            <a:r>
              <a:rPr lang="ja-JP" altLang="en-US" sz="3200" b="1" dirty="0">
                <a:solidFill>
                  <a:srgbClr val="00B050"/>
                </a:solidFill>
              </a:rPr>
              <a:t>どのような現状で、どのような援助が必要か</a:t>
            </a:r>
            <a:endParaRPr lang="en-US" altLang="ja-JP" sz="3200" b="1" dirty="0">
              <a:solidFill>
                <a:srgbClr val="00B050"/>
              </a:solidFill>
            </a:endParaRPr>
          </a:p>
          <a:p>
            <a:pPr>
              <a:buFontTx/>
              <a:buNone/>
            </a:pPr>
            <a:r>
              <a:rPr lang="ja-JP" altLang="en-US" sz="3200" b="1" dirty="0"/>
              <a:t>３</a:t>
            </a:r>
            <a:r>
              <a:rPr lang="en-US" altLang="ja-JP" sz="3200" b="1" dirty="0"/>
              <a:t>.</a:t>
            </a:r>
            <a:r>
              <a:rPr lang="ja-JP" altLang="en-US" sz="3200" b="1" dirty="0"/>
              <a:t>仮説を立てる</a:t>
            </a:r>
            <a:endParaRPr lang="en-US" altLang="ja-JP" sz="3200" b="1" dirty="0"/>
          </a:p>
          <a:p>
            <a:pPr>
              <a:buFontTx/>
              <a:buNone/>
            </a:pPr>
            <a:r>
              <a:rPr lang="ja-JP" altLang="en-US" sz="3200" b="1" dirty="0"/>
              <a:t>　　</a:t>
            </a:r>
            <a:r>
              <a:rPr lang="ja-JP" altLang="en-US" sz="3200" b="1" dirty="0">
                <a:solidFill>
                  <a:srgbClr val="00B050"/>
                </a:solidFill>
              </a:rPr>
              <a:t>どのような援助をすれば・・・どのように変化する？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2CA2234-3A70-4A0E-819E-F49226995AC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07057" y="978952"/>
            <a:ext cx="9918143" cy="21854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4900" b="1" dirty="0">
                <a:solidFill>
                  <a:srgbClr val="00B050"/>
                </a:solidFill>
                <a:latin typeface="+mj-ea"/>
              </a:rPr>
              <a:t>特別支援教育</a:t>
            </a:r>
            <a:br>
              <a:rPr lang="en-US" altLang="ja-JP" sz="4900" b="1" dirty="0">
                <a:solidFill>
                  <a:srgbClr val="00B050"/>
                </a:solidFill>
                <a:latin typeface="+mj-ea"/>
              </a:rPr>
            </a:br>
            <a:r>
              <a:rPr lang="ja-JP" altLang="en-US" sz="4900" b="1" dirty="0">
                <a:solidFill>
                  <a:srgbClr val="00B050"/>
                </a:solidFill>
                <a:latin typeface="+mj-ea"/>
              </a:rPr>
              <a:t>　　　　　　</a:t>
            </a:r>
            <a:br>
              <a:rPr lang="en-US" altLang="ja-JP" sz="4900" b="1" dirty="0">
                <a:solidFill>
                  <a:srgbClr val="00B050"/>
                </a:solidFill>
                <a:latin typeface="+mj-ea"/>
              </a:rPr>
            </a:br>
            <a:r>
              <a:rPr lang="ja-JP" altLang="en-US" sz="4900" b="1" dirty="0">
                <a:solidFill>
                  <a:srgbClr val="00B050"/>
                </a:solidFill>
                <a:latin typeface="+mj-ea"/>
              </a:rPr>
              <a:t>　</a:t>
            </a:r>
            <a:r>
              <a:rPr lang="ja-JP" altLang="en-US" sz="3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ea"/>
              </a:rPr>
              <a:t>～特性のある子が輝く支援の極意～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0366D478-B5AA-411D-9301-399AA9C0235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2731" y="434975"/>
            <a:ext cx="8065070" cy="10795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4400" b="1" dirty="0">
                <a:solidFill>
                  <a:schemeClr val="tx2">
                    <a:satMod val="130000"/>
                  </a:schemeClr>
                </a:solidFill>
                <a:effectLst/>
              </a:rPr>
              <a:t>特殊教育から特別支援教育へ １ </a:t>
            </a:r>
            <a:endParaRPr lang="ja-JP" altLang="en-US" sz="44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A3EC4D3E-7903-4D8C-AA11-33D3D19A7D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29738" y="1621474"/>
            <a:ext cx="7358063" cy="928687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ja-JP" altLang="en-US" sz="3600" b="1" dirty="0">
                <a:solidFill>
                  <a:srgbClr val="FF66CC"/>
                </a:solidFill>
                <a:latin typeface="+mj-ea"/>
                <a:ea typeface="+mj-ea"/>
              </a:rPr>
              <a:t>理念転換の背景</a:t>
            </a:r>
          </a:p>
          <a:p>
            <a:pPr>
              <a:defRPr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・伝統的な障害：盲・ろう・知的障害</a:t>
            </a:r>
          </a:p>
          <a:p>
            <a:pPr>
              <a:defRPr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・軽度発達障害：</a:t>
            </a:r>
          </a:p>
          <a:p>
            <a:pPr>
              <a:defRPr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　　ＬＤ・ＡＤＨＤ・高機能自閉症</a:t>
            </a:r>
          </a:p>
          <a:p>
            <a:pPr>
              <a:defRPr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　　アスペルガー障害など</a:t>
            </a:r>
          </a:p>
          <a:p>
            <a:pPr>
              <a:defRPr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・特別な支援を必要とする全ての子どもへ</a:t>
            </a:r>
          </a:p>
          <a:p>
            <a:pPr>
              <a:defRPr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　（不利を被っている）</a:t>
            </a:r>
            <a:endParaRPr lang="en-US" altLang="ja-JP" sz="2800" b="1" dirty="0">
              <a:solidFill>
                <a:schemeClr val="accent6">
                  <a:lumMod val="75000"/>
                </a:schemeClr>
              </a:solidFill>
              <a:latin typeface="+mj-ea"/>
              <a:ea typeface="+mj-ea"/>
            </a:endParaRPr>
          </a:p>
          <a:p>
            <a:pPr>
              <a:defRPr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　　＊サマランカ宣言１９９４</a:t>
            </a:r>
          </a:p>
          <a:p>
            <a:pPr>
              <a:defRPr/>
            </a:pPr>
            <a:endParaRPr lang="ja-JP" altLang="en-US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>
            <a:extLst>
              <a:ext uri="{FF2B5EF4-FFF2-40B4-BE49-F238E27FC236}">
                <a16:creationId xmlns:a16="http://schemas.microsoft.com/office/drawing/2014/main" id="{EF0AFB42-285E-413D-933E-DFF9F322F26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07435" y="405342"/>
            <a:ext cx="10009716" cy="6047317"/>
          </a:xfrm>
        </p:spPr>
        <p:txBody>
          <a:bodyPr rtlCol="0">
            <a:normAutofit fontScale="92500" lnSpcReduction="20000"/>
          </a:bodyPr>
          <a:lstStyle/>
          <a:p>
            <a:pPr marL="182875" indent="-182875"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ja-JP" altLang="en-US" sz="4800" b="1" dirty="0">
                <a:solidFill>
                  <a:srgbClr val="EF35C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カウンセリングマインド</a:t>
            </a:r>
            <a:r>
              <a:rPr lang="ja-JP" altLang="en-US" sz="4400" b="1" dirty="0">
                <a:solidFill>
                  <a:srgbClr val="EF35C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とは　　</a:t>
            </a:r>
          </a:p>
          <a:p>
            <a:pPr marL="182875" indent="-182875">
              <a:buClr>
                <a:schemeClr val="accent1">
                  <a:lumMod val="75000"/>
                </a:schemeClr>
              </a:buClr>
              <a:buNone/>
              <a:defRPr/>
            </a:pPr>
            <a:endParaRPr lang="en-US" altLang="ja-JP" sz="1108" dirty="0">
              <a:latin typeface="+mj-ea"/>
              <a:ea typeface="+mj-ea"/>
            </a:endParaRPr>
          </a:p>
          <a:p>
            <a:pPr marL="182875" indent="-182875"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ja-JP" altLang="en-US" sz="3200" b="1" dirty="0">
                <a:latin typeface="+mj-ea"/>
                <a:ea typeface="+mj-ea"/>
              </a:rPr>
              <a:t>◎</a:t>
            </a:r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本来は、カウンセラーのクライエントに対する</a:t>
            </a:r>
            <a:endParaRPr lang="en-US" altLang="ja-JP" sz="3200" b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2875" indent="-182875"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基本的態度・・・・・</a:t>
            </a:r>
            <a:endParaRPr lang="en-US" altLang="ja-JP" sz="3200" b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2875" indent="-182875"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32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「共感性」「受容性」「非審判性」</a:t>
            </a:r>
            <a:endParaRPr lang="en-US" altLang="ja-JP" sz="3200" b="1" dirty="0">
              <a:solidFill>
                <a:srgbClr val="00B05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2875" indent="-182875"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●氏家、東山（１９９５）</a:t>
            </a:r>
            <a:endParaRPr lang="en-US" altLang="ja-JP" sz="3200" b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2875" indent="-182875"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3200" b="1" dirty="0">
                <a:solidFill>
                  <a:srgbClr val="FCA35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「やさしさ」「思いやり」「強さ」と表現</a:t>
            </a:r>
            <a:endParaRPr lang="en-US" altLang="ja-JP" sz="3200" b="1" dirty="0">
              <a:solidFill>
                <a:srgbClr val="FCA35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2875" indent="-182875"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ja-JP" altLang="en-US" sz="3200" b="1" dirty="0">
                <a:solidFill>
                  <a:srgbClr val="99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そこで・・・</a:t>
            </a:r>
            <a:endParaRPr lang="en-US" altLang="ja-JP" sz="3200" b="1" dirty="0">
              <a:solidFill>
                <a:srgbClr val="9966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2875" indent="-182875"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ja-JP" altLang="en-US" sz="3200" b="1">
                <a:solidFill>
                  <a:srgbClr val="99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3200" b="1">
                <a:solidFill>
                  <a:srgbClr val="EB156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事例カンファレンス</a:t>
            </a:r>
            <a:r>
              <a:rPr lang="ja-JP" altLang="en-US" sz="3200" b="1" dirty="0">
                <a:solidFill>
                  <a:srgbClr val="99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を用いて</a:t>
            </a:r>
            <a:endParaRPr lang="en-US" altLang="ja-JP" sz="3200" b="1" dirty="0">
              <a:solidFill>
                <a:srgbClr val="9966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2875" indent="-182875"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ja-JP" altLang="en-US" sz="3200" b="1" dirty="0">
                <a:solidFill>
                  <a:srgbClr val="99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相手の心情を共有する研修を！！</a:t>
            </a:r>
            <a:endParaRPr lang="en-US" altLang="ja-JP" sz="3200" b="1" dirty="0">
              <a:solidFill>
                <a:srgbClr val="9966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5921FF76-101F-4404-A023-0320352A4F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7288" y="333374"/>
            <a:ext cx="7169150" cy="85534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4400" b="1" dirty="0">
                <a:solidFill>
                  <a:schemeClr val="tx2">
                    <a:satMod val="130000"/>
                  </a:schemeClr>
                </a:solidFill>
              </a:rPr>
              <a:t>特別支援教育の定義</a:t>
            </a:r>
          </a:p>
        </p:txBody>
      </p:sp>
      <p:sp>
        <p:nvSpPr>
          <p:cNvPr id="18437" name="Rectangle 3">
            <a:extLst>
              <a:ext uri="{FF2B5EF4-FFF2-40B4-BE49-F238E27FC236}">
                <a16:creationId xmlns:a16="http://schemas.microsoft.com/office/drawing/2014/main" id="{8BAEE4CA-6512-41AE-8AD7-EFBD0ACCC7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57680" y="1320801"/>
            <a:ext cx="9519920" cy="5203826"/>
          </a:xfrm>
        </p:spPr>
        <p:txBody>
          <a:bodyPr>
            <a:normAutofit/>
          </a:bodyPr>
          <a:lstStyle/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　</a:t>
            </a:r>
            <a:r>
              <a:rPr lang="ja-JP" altLang="en-US" sz="2800" b="1" dirty="0">
                <a:solidFill>
                  <a:schemeClr val="accent1"/>
                </a:solidFill>
              </a:rPr>
              <a:t>平成１５年３月（文部科学省）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800" b="1" dirty="0">
                <a:solidFill>
                  <a:schemeClr val="accent1"/>
                </a:solidFill>
              </a:rPr>
              <a:t>　　　「今後の特別支援教育の在り方について（最終報告）」</a:t>
            </a:r>
            <a:endParaRPr lang="en-US" altLang="ja-JP" sz="2800" b="1" dirty="0">
              <a:solidFill>
                <a:schemeClr val="accent1"/>
              </a:solidFill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800" b="1" dirty="0">
                <a:solidFill>
                  <a:schemeClr val="accent1"/>
                </a:solidFill>
              </a:rPr>
              <a:t>　　　　　　　　　　　　　：調査研究協力者会議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endParaRPr lang="ja-JP" altLang="en-US" sz="2800" b="1" dirty="0"/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800" b="1" dirty="0">
                <a:solidFill>
                  <a:schemeClr val="accent1">
                    <a:lumMod val="50000"/>
                  </a:schemeClr>
                </a:solidFill>
              </a:rPr>
              <a:t>　</a:t>
            </a: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特別支援教育とは・・・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　</a:t>
            </a:r>
            <a:r>
              <a:rPr lang="ja-JP" altLang="en-US" sz="2400" b="1" dirty="0">
                <a:solidFill>
                  <a:schemeClr val="accent6">
                    <a:lumMod val="75000"/>
                  </a:schemeClr>
                </a:solidFill>
              </a:rPr>
              <a:t>従来の特殊教育の対象だけではなく、ＬＤ、ＡＤＨＤ、高機能自閉症を含めて障害のある児童生徒の自立や　　社会参加に向けて、その一人一人の教育的ニーズを　　把握して、その持てる力を高め、生活や学習の困難を　改善または克服するために、適切な教育や指導を　　　通じて必要な支援を行うものである。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00B684E-9454-4CFC-9A4D-667955BD6A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99481" y="396874"/>
            <a:ext cx="7793037" cy="7477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ja-JP" altLang="en-US" sz="4900" b="1" dirty="0">
                <a:solidFill>
                  <a:schemeClr val="tx2">
                    <a:satMod val="130000"/>
                  </a:schemeClr>
                </a:solidFill>
              </a:rPr>
              <a:t>発達障害とは</a:t>
            </a:r>
            <a:r>
              <a:rPr lang="ja-JP" altLang="en-US" sz="4000" b="1" dirty="0">
                <a:solidFill>
                  <a:schemeClr val="tx2">
                    <a:satMod val="130000"/>
                  </a:schemeClr>
                </a:solidFill>
              </a:rPr>
              <a:t>－特徴と主な障害－</a:t>
            </a:r>
            <a:endParaRPr lang="ja-JP" altLang="en-US" sz="4000" b="1" dirty="0">
              <a:solidFill>
                <a:schemeClr val="tx2">
                  <a:satMod val="13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1BB0DCA-2518-43CE-9E11-EA196B72B7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03120" y="1645921"/>
            <a:ext cx="8701406" cy="5048886"/>
          </a:xfrm>
        </p:spPr>
        <p:txBody>
          <a:bodyPr rtlCol="0">
            <a:normAutofit fontScale="85000" lnSpcReduction="20000"/>
          </a:bodyPr>
          <a:lstStyle/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ja-JP" altLang="en-US" sz="3800" b="1" dirty="0">
                <a:solidFill>
                  <a:srgbClr val="FF66CC"/>
                </a:solidFill>
              </a:rPr>
              <a:t>医学における障害の捉え方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endParaRPr lang="en-US" altLang="ja-JP" sz="3300" b="1" dirty="0">
              <a:solidFill>
                <a:srgbClr val="FF66CC"/>
              </a:solidFill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3300" b="1" dirty="0">
                <a:solidFill>
                  <a:srgbClr val="0000FF"/>
                </a:solidFill>
              </a:rPr>
              <a:t>　</a:t>
            </a:r>
            <a:r>
              <a:rPr lang="ja-JP" altLang="en-US" sz="3300" b="1" dirty="0">
                <a:solidFill>
                  <a:schemeClr val="accent6">
                    <a:lumMod val="50000"/>
                  </a:schemeClr>
                </a:solidFill>
              </a:rPr>
              <a:t>＜特徴＞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3300" b="1" dirty="0"/>
              <a:t>　　</a:t>
            </a:r>
            <a:r>
              <a:rPr lang="ja-JP" altLang="en-US" sz="3300" b="1" dirty="0">
                <a:solidFill>
                  <a:schemeClr val="accent6">
                    <a:lumMod val="75000"/>
                  </a:schemeClr>
                </a:solidFill>
              </a:rPr>
              <a:t>・先天性である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3300" b="1" dirty="0">
                <a:solidFill>
                  <a:schemeClr val="accent6">
                    <a:lumMod val="75000"/>
                  </a:schemeClr>
                </a:solidFill>
              </a:rPr>
              <a:t>　　・発現が乳幼児期に多い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3300" b="1" dirty="0">
                <a:solidFill>
                  <a:schemeClr val="accent6">
                    <a:lumMod val="75000"/>
                  </a:schemeClr>
                </a:solidFill>
              </a:rPr>
              <a:t>　　・生涯にわたる</a:t>
            </a:r>
            <a:endParaRPr lang="en-US" altLang="ja-JP" sz="33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endParaRPr lang="en-US" altLang="ja-JP" sz="3300" b="1" dirty="0"/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3300" b="1" dirty="0">
                <a:solidFill>
                  <a:srgbClr val="0000FF"/>
                </a:solidFill>
              </a:rPr>
              <a:t>　</a:t>
            </a:r>
            <a:r>
              <a:rPr lang="ja-JP" altLang="en-US" sz="3300" b="1" dirty="0">
                <a:solidFill>
                  <a:schemeClr val="accent6">
                    <a:lumMod val="50000"/>
                  </a:schemeClr>
                </a:solidFill>
              </a:rPr>
              <a:t>＜主な障害＞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3300" b="1" dirty="0"/>
              <a:t>　　</a:t>
            </a:r>
            <a:r>
              <a:rPr lang="ja-JP" altLang="en-US" sz="3300" b="1" dirty="0">
                <a:solidFill>
                  <a:schemeClr val="accent6">
                    <a:lumMod val="75000"/>
                  </a:schemeClr>
                </a:solidFill>
              </a:rPr>
              <a:t>・精神遅滞、行為障害、発達性協調運動障害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3300" b="1" dirty="0">
                <a:solidFill>
                  <a:schemeClr val="accent6">
                    <a:lumMod val="75000"/>
                  </a:schemeClr>
                </a:solidFill>
              </a:rPr>
              <a:t>　　・反抗挑戦障害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3300" b="1" dirty="0">
                <a:solidFill>
                  <a:schemeClr val="accent6">
                    <a:lumMod val="75000"/>
                  </a:schemeClr>
                </a:solidFill>
              </a:rPr>
              <a:t>　　・自閉スペクトラム症</a:t>
            </a:r>
            <a:r>
              <a:rPr lang="en-US" altLang="ja-JP" sz="3300" b="1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ja-JP" altLang="en-US" sz="3300" b="1" dirty="0">
                <a:solidFill>
                  <a:schemeClr val="accent6">
                    <a:lumMod val="75000"/>
                  </a:schemeClr>
                </a:solidFill>
              </a:rPr>
              <a:t>広汎性発達障害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3300" b="1" dirty="0">
                <a:solidFill>
                  <a:schemeClr val="accent6">
                    <a:lumMod val="75000"/>
                  </a:schemeClr>
                </a:solidFill>
              </a:rPr>
              <a:t>   　（</a:t>
            </a:r>
            <a:r>
              <a:rPr lang="en-US" altLang="ja-JP" sz="3300" b="1" dirty="0">
                <a:solidFill>
                  <a:schemeClr val="accent6">
                    <a:lumMod val="75000"/>
                  </a:schemeClr>
                </a:solidFill>
              </a:rPr>
              <a:t>ADHD</a:t>
            </a:r>
            <a:r>
              <a:rPr lang="ja-JP" altLang="en-US" sz="3300" b="1" dirty="0" err="1">
                <a:solidFill>
                  <a:schemeClr val="accent6">
                    <a:lumMod val="75000"/>
                  </a:schemeClr>
                </a:solidFill>
              </a:rPr>
              <a:t>、</a:t>
            </a:r>
            <a:r>
              <a:rPr lang="ja-JP" altLang="en-US" sz="3300" b="1" dirty="0">
                <a:solidFill>
                  <a:schemeClr val="accent6">
                    <a:lumMod val="75000"/>
                  </a:schemeClr>
                </a:solidFill>
              </a:rPr>
              <a:t>高機能自閉症、ｱｽﾍﾟﾙｶﾞｰ症候群）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3300" b="1" dirty="0">
                <a:solidFill>
                  <a:schemeClr val="accent6">
                    <a:lumMod val="75000"/>
                  </a:schemeClr>
                </a:solidFill>
              </a:rPr>
              <a:t>　　・学習症</a:t>
            </a:r>
            <a:r>
              <a:rPr lang="en-US" altLang="ja-JP" sz="3300" b="1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ja-JP" altLang="en-US" sz="3300" b="1" dirty="0">
                <a:solidFill>
                  <a:schemeClr val="accent6">
                    <a:lumMod val="75000"/>
                  </a:schemeClr>
                </a:solidFill>
              </a:rPr>
              <a:t>ＬＤ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endParaRPr lang="en-US" altLang="ja-JP" sz="28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E12ADE6-B71F-492B-88CB-8465E8B4A60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092644" y="236061"/>
            <a:ext cx="7793037" cy="942499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ja-JP" altLang="en-US" sz="4400" b="1" dirty="0">
                <a:effectLst/>
              </a:rPr>
              <a:t>発達障害の子どもたちの問題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0CE2C93-D3DF-47EA-9914-E6BB34D3F04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646362" y="1463040"/>
            <a:ext cx="7991158" cy="503936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 </a:t>
            </a:r>
            <a:r>
              <a:rPr lang="ja-JP" altLang="en-US" sz="3000" b="1" dirty="0">
                <a:solidFill>
                  <a:srgbClr val="0000FF"/>
                </a:solidFill>
              </a:rPr>
              <a:t>・</a:t>
            </a:r>
            <a:r>
              <a:rPr lang="ja-JP" altLang="en-US" sz="3000" b="1" dirty="0">
                <a:solidFill>
                  <a:srgbClr val="0070C0"/>
                </a:solidFill>
              </a:rPr>
              <a:t>少年犯罪</a:t>
            </a:r>
            <a:r>
              <a:rPr lang="ja-JP" altLang="en-US" sz="3000" b="1" dirty="0"/>
              <a:t>の影に発達障害がある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000" b="1" dirty="0"/>
              <a:t>　</a:t>
            </a:r>
            <a:r>
              <a:rPr lang="ja-JP" altLang="en-US" sz="3000" b="1" dirty="0">
                <a:solidFill>
                  <a:srgbClr val="0000FF"/>
                </a:solidFill>
              </a:rPr>
              <a:t>・</a:t>
            </a:r>
            <a:r>
              <a:rPr lang="ja-JP" altLang="en-US" sz="3000" b="1" dirty="0">
                <a:solidFill>
                  <a:srgbClr val="0070C0"/>
                </a:solidFill>
              </a:rPr>
              <a:t>不登校</a:t>
            </a:r>
            <a:r>
              <a:rPr lang="ja-JP" altLang="en-US" sz="3000" b="1" dirty="0"/>
              <a:t>の児童生徒の中には発達障害を　</a:t>
            </a:r>
            <a:endParaRPr lang="en-US" altLang="ja-JP" sz="30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000" b="1" dirty="0"/>
              <a:t>　　抱えているものが比較的多いと指摘</a:t>
            </a:r>
            <a:endParaRPr lang="en-US" altLang="ja-JP" sz="30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000" b="1" dirty="0"/>
              <a:t>　　されている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000" b="1" dirty="0"/>
              <a:t>　</a:t>
            </a:r>
            <a:r>
              <a:rPr lang="ja-JP" altLang="en-US" sz="3000" b="1" dirty="0">
                <a:solidFill>
                  <a:srgbClr val="0000FF"/>
                </a:solidFill>
              </a:rPr>
              <a:t>・</a:t>
            </a:r>
            <a:r>
              <a:rPr lang="ja-JP" altLang="en-US" sz="3000" b="1" dirty="0">
                <a:solidFill>
                  <a:srgbClr val="0070C0"/>
                </a:solidFill>
              </a:rPr>
              <a:t>いじめ</a:t>
            </a:r>
            <a:r>
              <a:rPr lang="ja-JP" altLang="en-US" sz="3000" b="1" dirty="0"/>
              <a:t>や</a:t>
            </a:r>
            <a:r>
              <a:rPr lang="ja-JP" altLang="en-US" sz="3000" b="1" dirty="0">
                <a:solidFill>
                  <a:srgbClr val="0070C0"/>
                </a:solidFill>
              </a:rPr>
              <a:t>虐待</a:t>
            </a:r>
            <a:r>
              <a:rPr lang="ja-JP" altLang="en-US" sz="3000" b="1" dirty="0"/>
              <a:t>の対象として発達障害児の</a:t>
            </a:r>
            <a:endParaRPr lang="en-US" altLang="ja-JP" sz="30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000" b="1" dirty="0"/>
              <a:t>　　割合が増加している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000" b="1" dirty="0"/>
              <a:t>　</a:t>
            </a:r>
            <a:r>
              <a:rPr lang="ja-JP" altLang="en-US" sz="3000" b="1" dirty="0">
                <a:solidFill>
                  <a:srgbClr val="0000FF"/>
                </a:solidFill>
              </a:rPr>
              <a:t>・</a:t>
            </a:r>
            <a:r>
              <a:rPr lang="ja-JP" altLang="en-US" sz="3000" b="1" dirty="0"/>
              <a:t>児童養護施設の入所児童の６０％が虐待</a:t>
            </a:r>
            <a:endParaRPr lang="en-US" altLang="ja-JP" sz="30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000" b="1" dirty="0"/>
              <a:t>　　</a:t>
            </a:r>
            <a:r>
              <a:rPr lang="ja-JP" altLang="en-US" sz="3000" b="1" dirty="0">
                <a:solidFill>
                  <a:srgbClr val="9933FF"/>
                </a:solidFill>
              </a:rPr>
              <a:t>発達障害の子ども⇒愛着障害も併発？！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E173A00E-F708-46F7-97DD-BBDC83C8E9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60880" y="132080"/>
            <a:ext cx="8707121" cy="9144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ja-JP" altLang="en-US" sz="4000" b="1" dirty="0">
                <a:solidFill>
                  <a:schemeClr val="tx2">
                    <a:satMod val="130000"/>
                  </a:schemeClr>
                </a:solidFill>
              </a:rPr>
              <a:t>神経発達症群／神経発達障害群１</a:t>
            </a:r>
          </a:p>
        </p:txBody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A3464DD7-7C44-44A2-8092-660FB23EC4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35200" y="1432560"/>
            <a:ext cx="8879840" cy="5425440"/>
          </a:xfrm>
        </p:spPr>
        <p:txBody>
          <a:bodyPr>
            <a:normAutofit fontScale="85000" lnSpcReduction="20000"/>
          </a:bodyPr>
          <a:lstStyle/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36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知的障害群</a:t>
            </a:r>
            <a:endParaRPr lang="en-US" altLang="ja-JP" sz="3600" b="1" dirty="0">
              <a:solidFill>
                <a:schemeClr val="accent1">
                  <a:lumMod val="50000"/>
                </a:schemeClr>
              </a:solidFill>
              <a:latin typeface="+mj-ea"/>
              <a:ea typeface="+mj-ea"/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36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      （知的発達症／知的発達障害）</a:t>
            </a:r>
            <a:endParaRPr lang="en-US" altLang="ja-JP" sz="3600" b="1" dirty="0">
              <a:solidFill>
                <a:schemeClr val="accent1">
                  <a:lumMod val="50000"/>
                </a:schemeClr>
              </a:solidFill>
              <a:latin typeface="+mj-ea"/>
              <a:ea typeface="+mj-ea"/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endParaRPr lang="en-US" altLang="ja-JP" sz="3600" b="1" dirty="0">
              <a:solidFill>
                <a:schemeClr val="accent1">
                  <a:lumMod val="50000"/>
                </a:schemeClr>
              </a:solidFill>
              <a:latin typeface="+mj-ea"/>
              <a:ea typeface="+mj-ea"/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3300" b="1" dirty="0">
                <a:solidFill>
                  <a:schemeClr val="accent6">
                    <a:lumMod val="50000"/>
                  </a:schemeClr>
                </a:solidFill>
                <a:latin typeface="+mj-ea"/>
                <a:ea typeface="+mj-ea"/>
              </a:rPr>
              <a:t>・特徴・・・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3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　① </a:t>
            </a:r>
            <a:r>
              <a:rPr lang="ja-JP" altLang="en-US" sz="33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知能検査によって認められる。</a:t>
            </a:r>
            <a:endParaRPr lang="en-US" altLang="ja-JP" sz="3300" b="1" dirty="0">
              <a:solidFill>
                <a:schemeClr val="accent6">
                  <a:lumMod val="75000"/>
                </a:schemeClr>
              </a:solidFill>
              <a:latin typeface="+mj-ea"/>
              <a:ea typeface="+mj-ea"/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33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　② 論理的思考、問題解決、計画、抽象的思考、</a:t>
            </a:r>
            <a:endParaRPr lang="en-US" altLang="ja-JP" sz="3300" b="1" dirty="0">
              <a:solidFill>
                <a:schemeClr val="accent6">
                  <a:lumMod val="75000"/>
                </a:schemeClr>
              </a:solidFill>
              <a:latin typeface="+mj-ea"/>
              <a:ea typeface="+mj-ea"/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33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　   判断、学校での学習、経験からの学習など。</a:t>
            </a:r>
            <a:endParaRPr lang="en-US" altLang="ja-JP" sz="3300" b="1" dirty="0">
              <a:solidFill>
                <a:schemeClr val="accent6">
                  <a:lumMod val="75000"/>
                </a:schemeClr>
              </a:solidFill>
              <a:latin typeface="+mj-ea"/>
              <a:ea typeface="+mj-ea"/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33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　   知的機能の欠格</a:t>
            </a:r>
            <a:endParaRPr lang="en-US" altLang="ja-JP" sz="3300" b="1" dirty="0">
              <a:solidFill>
                <a:schemeClr val="accent6">
                  <a:lumMod val="75000"/>
                </a:schemeClr>
              </a:solidFill>
              <a:latin typeface="+mj-ea"/>
              <a:ea typeface="+mj-ea"/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en-US" altLang="ja-JP" sz="33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  </a:t>
            </a:r>
            <a:r>
              <a:rPr lang="ja-JP" altLang="en-US" sz="33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③ 個人の自立、社会的責任において発達的、　　　</a:t>
            </a:r>
            <a:endParaRPr lang="en-US" altLang="ja-JP" sz="3300" b="1" dirty="0">
              <a:solidFill>
                <a:schemeClr val="accent6">
                  <a:lumMod val="75000"/>
                </a:schemeClr>
              </a:solidFill>
              <a:latin typeface="+mj-ea"/>
              <a:ea typeface="+mj-ea"/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33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　　 社会文化的な水準が満たせない。</a:t>
            </a:r>
            <a:endParaRPr lang="en-US" altLang="ja-JP" sz="3300" b="1" dirty="0">
              <a:solidFill>
                <a:schemeClr val="accent6">
                  <a:lumMod val="75000"/>
                </a:schemeClr>
              </a:solidFill>
              <a:latin typeface="+mj-ea"/>
              <a:ea typeface="+mj-ea"/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33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　　 適応上の欠損は家庭、学校、職場、地域社　　</a:t>
            </a:r>
            <a:endParaRPr lang="en-US" altLang="ja-JP" sz="3300" b="1" dirty="0">
              <a:solidFill>
                <a:schemeClr val="accent6">
                  <a:lumMod val="75000"/>
                </a:schemeClr>
              </a:solidFill>
              <a:latin typeface="+mj-ea"/>
              <a:ea typeface="+mj-ea"/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33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　　 会でコミュニケーション、社会参加、自立</a:t>
            </a:r>
            <a:endParaRPr lang="en-US" altLang="ja-JP" sz="3300" b="1" dirty="0">
              <a:solidFill>
                <a:schemeClr val="accent6">
                  <a:lumMod val="75000"/>
                </a:schemeClr>
              </a:solidFill>
              <a:latin typeface="+mj-ea"/>
              <a:ea typeface="+mj-ea"/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33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　　 生活など複数の生活への支障をきたす。</a:t>
            </a:r>
            <a:endParaRPr lang="en-US" altLang="ja-JP" sz="3300" b="1" dirty="0">
              <a:solidFill>
                <a:schemeClr val="accent6">
                  <a:lumMod val="75000"/>
                </a:schemeClr>
              </a:solidFill>
              <a:latin typeface="+mj-ea"/>
              <a:ea typeface="+mj-ea"/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en-US" altLang="ja-JP" sz="2800" b="1" dirty="0">
                <a:solidFill>
                  <a:srgbClr val="FF0066"/>
                </a:solidFill>
                <a:latin typeface="+mj-ea"/>
                <a:ea typeface="+mj-ea"/>
              </a:rPr>
              <a:t> </a:t>
            </a:r>
            <a:endParaRPr lang="ja-JP" altLang="en-US" sz="2800" b="1" dirty="0">
              <a:solidFill>
                <a:srgbClr val="FF0066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737976C6-A1B4-4BBD-81C5-58F7905E92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7040" y="209550"/>
            <a:ext cx="927663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ja-JP" altLang="en-US" sz="4000" b="1" dirty="0">
                <a:solidFill>
                  <a:schemeClr val="tx2">
                    <a:satMod val="130000"/>
                  </a:schemeClr>
                </a:solidFill>
              </a:rPr>
              <a:t>コミュニケーション症群／</a:t>
            </a:r>
            <a:br>
              <a:rPr lang="en-US" altLang="ja-JP" sz="4000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ja-JP" altLang="en-US" sz="4000" b="1" dirty="0">
                <a:solidFill>
                  <a:schemeClr val="tx2">
                    <a:satMod val="130000"/>
                  </a:schemeClr>
                </a:solidFill>
              </a:rPr>
              <a:t>　　　　　　　コミュニケーション障害群１</a:t>
            </a:r>
          </a:p>
        </p:txBody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53E5AEE7-193B-4FBF-9849-45735172021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8320" y="1774190"/>
            <a:ext cx="9276630" cy="5388610"/>
          </a:xfrm>
        </p:spPr>
        <p:txBody>
          <a:bodyPr>
            <a:normAutofit fontScale="55000" lnSpcReduction="20000"/>
          </a:bodyPr>
          <a:lstStyle/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45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言語症／言語障害</a:t>
            </a:r>
            <a:endParaRPr lang="en-US" altLang="ja-JP" sz="4500" b="1" dirty="0">
              <a:solidFill>
                <a:schemeClr val="accent1">
                  <a:lumMod val="50000"/>
                </a:schemeClr>
              </a:solidFill>
              <a:latin typeface="+mj-ea"/>
              <a:ea typeface="+mj-ea"/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4500" b="1" dirty="0">
                <a:solidFill>
                  <a:schemeClr val="accent6">
                    <a:lumMod val="50000"/>
                  </a:schemeClr>
                </a:solidFill>
              </a:rPr>
              <a:t>・特徴・・・</a:t>
            </a:r>
            <a:r>
              <a:rPr lang="ja-JP" altLang="en-US" sz="4500" b="1" dirty="0">
                <a:solidFill>
                  <a:schemeClr val="accent6">
                    <a:lumMod val="75000"/>
                  </a:schemeClr>
                </a:solidFill>
              </a:rPr>
              <a:t>複数の様式（話す、書く、手話、その他）</a:t>
            </a:r>
            <a:endParaRPr lang="en-US" altLang="ja-JP" sz="45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4500" b="1" dirty="0">
                <a:solidFill>
                  <a:schemeClr val="accent6">
                    <a:lumMod val="75000"/>
                  </a:schemeClr>
                </a:solidFill>
              </a:rPr>
              <a:t>　　 の言語習得および使用における継続的な困難さ</a:t>
            </a:r>
            <a:endParaRPr lang="en-US" altLang="ja-JP" sz="45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4500" b="1" dirty="0">
                <a:solidFill>
                  <a:schemeClr val="accent6">
                    <a:lumMod val="75000"/>
                  </a:schemeClr>
                </a:solidFill>
              </a:rPr>
              <a:t>　</a:t>
            </a:r>
            <a:endParaRPr lang="en-US" altLang="ja-JP" sz="45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4500" b="1" dirty="0">
                <a:solidFill>
                  <a:schemeClr val="accent6">
                    <a:lumMod val="75000"/>
                  </a:schemeClr>
                </a:solidFill>
              </a:rPr>
              <a:t>　① 少ない語彙</a:t>
            </a:r>
            <a:endParaRPr lang="en-US" altLang="ja-JP" sz="45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4500" b="1" dirty="0">
                <a:solidFill>
                  <a:schemeClr val="accent6">
                    <a:lumMod val="75000"/>
                  </a:schemeClr>
                </a:solidFill>
              </a:rPr>
              <a:t>　② 限定された構文</a:t>
            </a:r>
            <a:endParaRPr lang="en-US" altLang="ja-JP" sz="45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4500" b="1" dirty="0">
                <a:solidFill>
                  <a:schemeClr val="accent6">
                    <a:lumMod val="75000"/>
                  </a:schemeClr>
                </a:solidFill>
              </a:rPr>
              <a:t>　③ 話法の障害（一つの話題や一連の出来事を説明または</a:t>
            </a:r>
            <a:endParaRPr lang="en-US" altLang="ja-JP" sz="45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4500" b="1" dirty="0">
                <a:solidFill>
                  <a:schemeClr val="accent6">
                    <a:lumMod val="75000"/>
                  </a:schemeClr>
                </a:solidFill>
              </a:rPr>
              <a:t>　　 表現したり、会話したりするために語彙を使用し文章を</a:t>
            </a:r>
            <a:endParaRPr lang="en-US" altLang="ja-JP" sz="45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4500" b="1" dirty="0">
                <a:solidFill>
                  <a:schemeClr val="accent6">
                    <a:lumMod val="75000"/>
                  </a:schemeClr>
                </a:solidFill>
              </a:rPr>
              <a:t>　　 繫げる能力）</a:t>
            </a:r>
            <a:endParaRPr lang="en-US" altLang="ja-JP" sz="45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4500" b="1" dirty="0">
                <a:solidFill>
                  <a:schemeClr val="accent6">
                    <a:lumMod val="75000"/>
                  </a:schemeClr>
                </a:solidFill>
              </a:rPr>
              <a:t>　④ 症状のはじまり：発達期早期</a:t>
            </a:r>
            <a:endParaRPr lang="en-US" altLang="ja-JP" sz="45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4500" b="1" dirty="0">
                <a:solidFill>
                  <a:schemeClr val="accent6">
                    <a:lumMod val="75000"/>
                  </a:schemeClr>
                </a:solidFill>
              </a:rPr>
              <a:t>　⑤ その困難さ</a:t>
            </a:r>
            <a:endParaRPr lang="en-US" altLang="ja-JP" sz="45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4500" b="1" dirty="0">
                <a:solidFill>
                  <a:schemeClr val="accent6">
                    <a:lumMod val="75000"/>
                  </a:schemeClr>
                </a:solidFill>
              </a:rPr>
              <a:t>　   張力またはその他の感覚障害、運動機能障害または身</a:t>
            </a:r>
            <a:endParaRPr lang="en-US" altLang="ja-JP" sz="45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4500" b="1" dirty="0">
                <a:solidFill>
                  <a:schemeClr val="accent6">
                    <a:lumMod val="75000"/>
                  </a:schemeClr>
                </a:solidFill>
              </a:rPr>
              <a:t>　　 体的、神経学的疾患に寄るものではなく知的発達症や</a:t>
            </a:r>
            <a:endParaRPr lang="en-US" altLang="ja-JP" sz="45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en-US" altLang="ja-JP" sz="4500" b="1" dirty="0">
                <a:solidFill>
                  <a:schemeClr val="accent6">
                    <a:lumMod val="75000"/>
                  </a:schemeClr>
                </a:solidFill>
              </a:rPr>
              <a:t>     </a:t>
            </a:r>
            <a:r>
              <a:rPr lang="ja-JP" altLang="en-US" sz="4500" b="1" dirty="0">
                <a:solidFill>
                  <a:schemeClr val="accent6">
                    <a:lumMod val="75000"/>
                  </a:schemeClr>
                </a:solidFill>
              </a:rPr>
              <a:t>全身的発達遅延によってうまく説明されない</a:t>
            </a:r>
            <a:endParaRPr lang="en-US" altLang="ja-JP" sz="45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　</a:t>
            </a:r>
            <a:endParaRPr lang="en-US" altLang="ja-JP" sz="3600" b="1" dirty="0">
              <a:solidFill>
                <a:schemeClr val="accent1">
                  <a:lumMod val="50000"/>
                </a:schemeClr>
              </a:solidFill>
              <a:latin typeface="+mj-ea"/>
              <a:ea typeface="+mj-ea"/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endParaRPr lang="ja-JP" altLang="en-US" sz="2800" b="1" dirty="0">
              <a:solidFill>
                <a:srgbClr val="FF0066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AB0FC524-D1D4-4418-A622-16B96B183D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0106" y="118110"/>
            <a:ext cx="8639174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ja-JP" altLang="en-US" sz="4000" b="1" dirty="0">
                <a:solidFill>
                  <a:schemeClr val="tx2">
                    <a:satMod val="130000"/>
                  </a:schemeClr>
                </a:solidFill>
              </a:rPr>
              <a:t>コミュニケーション症群／</a:t>
            </a:r>
            <a:br>
              <a:rPr lang="en-US" altLang="ja-JP" sz="4000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ja-JP" altLang="en-US" sz="4000" b="1" dirty="0">
                <a:solidFill>
                  <a:schemeClr val="tx2">
                    <a:satMod val="130000"/>
                  </a:schemeClr>
                </a:solidFill>
              </a:rPr>
              <a:t>　　　　　　　コミュニケーション障害群２</a:t>
            </a:r>
            <a:endParaRPr lang="ja-JP" altLang="en-US" sz="4000" b="1" dirty="0">
              <a:solidFill>
                <a:schemeClr val="tx2">
                  <a:satMod val="13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ECB1A77F-D31E-4D12-BCFA-9EB6CF8036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524000"/>
            <a:ext cx="8723312" cy="5334001"/>
          </a:xfrm>
        </p:spPr>
        <p:txBody>
          <a:bodyPr>
            <a:normAutofit fontScale="85000" lnSpcReduction="20000"/>
          </a:bodyPr>
          <a:lstStyle/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3600" b="1" dirty="0">
                <a:solidFill>
                  <a:schemeClr val="accent1">
                    <a:lumMod val="50000"/>
                  </a:schemeClr>
                </a:solidFill>
              </a:rPr>
              <a:t>語音症／語音障害</a:t>
            </a:r>
            <a:endParaRPr lang="en-US" altLang="ja-JP" sz="36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endParaRPr lang="en-US" altLang="ja-JP" sz="36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3100" b="1" dirty="0">
                <a:solidFill>
                  <a:schemeClr val="accent6">
                    <a:lumMod val="50000"/>
                  </a:schemeClr>
                </a:solidFill>
              </a:rPr>
              <a:t>・特徴</a:t>
            </a:r>
            <a:r>
              <a:rPr lang="ja-JP" altLang="en-US" sz="3100" b="1" dirty="0">
                <a:solidFill>
                  <a:schemeClr val="accent6">
                    <a:lumMod val="75000"/>
                  </a:schemeClr>
                </a:solidFill>
              </a:rPr>
              <a:t>　</a:t>
            </a:r>
            <a:endParaRPr lang="en-US" altLang="ja-JP" sz="31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3100" b="1" dirty="0">
                <a:solidFill>
                  <a:schemeClr val="accent6">
                    <a:lumMod val="75000"/>
                  </a:schemeClr>
                </a:solidFill>
              </a:rPr>
              <a:t>　① 会話のわかりやすさを妨げ、言語コミュニケー</a:t>
            </a:r>
            <a:endParaRPr lang="en-US" altLang="ja-JP" sz="31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en-US" altLang="ja-JP" sz="3100" b="1" dirty="0">
                <a:solidFill>
                  <a:schemeClr val="accent6">
                    <a:lumMod val="75000"/>
                  </a:schemeClr>
                </a:solidFill>
              </a:rPr>
              <a:t>     </a:t>
            </a:r>
            <a:r>
              <a:rPr lang="ja-JP" altLang="en-US" sz="3100" b="1" dirty="0">
                <a:solidFill>
                  <a:schemeClr val="accent6">
                    <a:lumMod val="75000"/>
                  </a:schemeClr>
                </a:solidFill>
              </a:rPr>
              <a:t>ションによる意思伝達を阻むような語音の産出</a:t>
            </a:r>
            <a:endParaRPr lang="en-US" altLang="ja-JP" sz="31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en-US" altLang="ja-JP" sz="3100" b="1" dirty="0">
                <a:solidFill>
                  <a:schemeClr val="accent6">
                    <a:lumMod val="75000"/>
                  </a:schemeClr>
                </a:solidFill>
              </a:rPr>
              <a:t>     </a:t>
            </a:r>
            <a:r>
              <a:rPr lang="ja-JP" altLang="en-US" sz="3100" b="1" dirty="0">
                <a:solidFill>
                  <a:schemeClr val="accent6">
                    <a:lumMod val="75000"/>
                  </a:schemeClr>
                </a:solidFill>
              </a:rPr>
              <a:t>に持続的な困難さがある。　</a:t>
            </a:r>
            <a:endParaRPr lang="en-US" altLang="ja-JP" sz="31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3100" b="1" dirty="0">
                <a:solidFill>
                  <a:schemeClr val="accent6">
                    <a:lumMod val="75000"/>
                  </a:schemeClr>
                </a:solidFill>
              </a:rPr>
              <a:t>　② 効果的なコミュニケーションに制限をもたらし</a:t>
            </a:r>
            <a:endParaRPr lang="en-US" altLang="ja-JP" sz="31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3100" b="1" dirty="0">
                <a:solidFill>
                  <a:schemeClr val="accent6">
                    <a:lumMod val="75000"/>
                  </a:schemeClr>
                </a:solidFill>
              </a:rPr>
              <a:t>　　 社会参加、学業成績、または職業的能力の１つ</a:t>
            </a:r>
            <a:endParaRPr lang="en-US" altLang="ja-JP" sz="31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en-US" altLang="ja-JP" sz="3100" b="1" dirty="0">
                <a:solidFill>
                  <a:schemeClr val="accent6">
                    <a:lumMod val="75000"/>
                  </a:schemeClr>
                </a:solidFill>
              </a:rPr>
              <a:t>     </a:t>
            </a:r>
            <a:r>
              <a:rPr lang="ja-JP" altLang="en-US" sz="3100" b="1" dirty="0">
                <a:solidFill>
                  <a:schemeClr val="accent6">
                    <a:lumMod val="75000"/>
                  </a:schemeClr>
                </a:solidFill>
              </a:rPr>
              <a:t>または複数を妨げる</a:t>
            </a:r>
            <a:endParaRPr lang="en-US" altLang="ja-JP" sz="31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3100" b="1" dirty="0">
                <a:solidFill>
                  <a:schemeClr val="accent6">
                    <a:lumMod val="75000"/>
                  </a:schemeClr>
                </a:solidFill>
              </a:rPr>
              <a:t>　③ 症状のはじまり：発達期早期</a:t>
            </a:r>
            <a:endParaRPr lang="en-US" altLang="ja-JP" sz="31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3100" b="1" dirty="0">
                <a:solidFill>
                  <a:schemeClr val="accent6">
                    <a:lumMod val="75000"/>
                  </a:schemeClr>
                </a:solidFill>
              </a:rPr>
              <a:t>　④ その困難さは、脳性麻痺、口蓋裂、聾、難聴</a:t>
            </a:r>
            <a:endParaRPr lang="en-US" altLang="ja-JP" sz="31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3100" b="1" dirty="0">
                <a:solidFill>
                  <a:schemeClr val="accent6">
                    <a:lumMod val="75000"/>
                  </a:schemeClr>
                </a:solidFill>
              </a:rPr>
              <a:t>　　 などのような先天性の疾患、頭部外傷、他の</a:t>
            </a:r>
            <a:endParaRPr lang="en-US" altLang="ja-JP" sz="31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3100" b="1" dirty="0">
                <a:solidFill>
                  <a:schemeClr val="accent6">
                    <a:lumMod val="75000"/>
                  </a:schemeClr>
                </a:solidFill>
              </a:rPr>
              <a:t>　　 医学的疾患または神経疾患などによらない。</a:t>
            </a:r>
            <a:endParaRPr lang="en-US" altLang="ja-JP" sz="31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　   　</a:t>
            </a:r>
            <a:endParaRPr lang="ja-JP" altLang="en-US" sz="2800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73B4BAC-58EC-41CD-B477-FC8B456498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30376" y="219395"/>
            <a:ext cx="6448425" cy="87788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4000" b="1" dirty="0">
                <a:solidFill>
                  <a:schemeClr val="tx2">
                    <a:satMod val="130000"/>
                  </a:schemeClr>
                </a:solidFill>
                <a:effectLst/>
              </a:rPr>
              <a:t>局所性学習症</a:t>
            </a:r>
            <a:r>
              <a:rPr lang="en-US" altLang="ja-JP" sz="4000" b="1" dirty="0">
                <a:solidFill>
                  <a:schemeClr val="tx2">
                    <a:satMod val="130000"/>
                  </a:schemeClr>
                </a:solidFill>
                <a:effectLst/>
              </a:rPr>
              <a:t>/LD</a:t>
            </a:r>
            <a:endParaRPr lang="ja-JP" altLang="en-US" sz="4000" b="1" dirty="0">
              <a:solidFill>
                <a:schemeClr val="tx2">
                  <a:satMod val="130000"/>
                </a:schemeClr>
              </a:solidFill>
              <a:effectLst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1529F6A-17D0-4B69-87E5-5AD248152F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30376" y="1524000"/>
            <a:ext cx="10004424" cy="4947920"/>
          </a:xfrm>
        </p:spPr>
        <p:txBody>
          <a:bodyPr rtlCol="0">
            <a:normAutofit/>
          </a:bodyPr>
          <a:lstStyle/>
          <a:p>
            <a:pPr marL="365760" indent="-283464">
              <a:lnSpc>
                <a:spcPct val="90000"/>
              </a:lnSpc>
              <a:buNone/>
              <a:defRPr/>
            </a:pPr>
            <a:r>
              <a:rPr lang="ja-JP" altLang="en-US" sz="28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　　　</a:t>
            </a:r>
            <a:r>
              <a:rPr lang="ja-JP" altLang="en-US" sz="2800" b="1" dirty="0">
                <a:solidFill>
                  <a:schemeClr val="accent1">
                    <a:lumMod val="50000"/>
                  </a:schemeClr>
                </a:solidFill>
              </a:rPr>
              <a:t>聞く、話す、読む、書く、計算する、推論する中で</a:t>
            </a:r>
            <a:endParaRPr lang="en-US" altLang="ja-JP" sz="2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65760" indent="-283464">
              <a:lnSpc>
                <a:spcPct val="90000"/>
              </a:lnSpc>
              <a:buNone/>
              <a:defRPr/>
            </a:pPr>
            <a:r>
              <a:rPr lang="ja-JP" altLang="en-US" sz="2800" b="1" dirty="0">
                <a:solidFill>
                  <a:schemeClr val="accent1">
                    <a:lumMod val="50000"/>
                  </a:schemeClr>
                </a:solidFill>
              </a:rPr>
              <a:t>　　　特異な困難がある</a:t>
            </a:r>
            <a:endParaRPr lang="en-US" altLang="ja-JP" sz="2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65760" indent="-283464">
              <a:lnSpc>
                <a:spcPct val="90000"/>
              </a:lnSpc>
              <a:buNone/>
              <a:defRPr/>
            </a:pPr>
            <a:endParaRPr lang="en-US" altLang="ja-JP" sz="800" b="1" dirty="0"/>
          </a:p>
          <a:p>
            <a:pPr marL="365760" indent="-283464">
              <a:lnSpc>
                <a:spcPct val="90000"/>
              </a:lnSpc>
              <a:buNone/>
              <a:defRPr/>
            </a:pP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</a:rPr>
              <a:t>＜言語性＞</a:t>
            </a:r>
          </a:p>
          <a:p>
            <a:pPr marL="365760" indent="-283464">
              <a:lnSpc>
                <a:spcPct val="90000"/>
              </a:lnSpc>
              <a:buNone/>
              <a:defRPr/>
            </a:pPr>
            <a:r>
              <a:rPr lang="ja-JP" altLang="en-US" sz="2800" b="1" dirty="0"/>
              <a:t>　　</a:t>
            </a: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言語理解、表出、読み、書きの困難</a:t>
            </a:r>
            <a:endParaRPr lang="en-US" altLang="ja-JP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90000"/>
              </a:lnSpc>
              <a:buNone/>
              <a:defRPr/>
            </a:pPr>
            <a:endParaRPr lang="ja-JP" altLang="en-US" sz="2800" b="1" dirty="0"/>
          </a:p>
          <a:p>
            <a:pPr marL="365760" indent="-283464">
              <a:lnSpc>
                <a:spcPct val="90000"/>
              </a:lnSpc>
              <a:buNone/>
              <a:defRPr/>
            </a:pP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</a:rPr>
              <a:t>＜非言語性＞</a:t>
            </a:r>
          </a:p>
          <a:p>
            <a:pPr marL="365760" indent="-283464">
              <a:lnSpc>
                <a:spcPct val="90000"/>
              </a:lnSpc>
              <a:buNone/>
              <a:defRPr/>
            </a:pPr>
            <a:r>
              <a:rPr lang="ja-JP" altLang="en-US" sz="2800" b="1" dirty="0"/>
              <a:t>　　</a:t>
            </a: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空間、身体像、社会的知覚の困難</a:t>
            </a:r>
          </a:p>
          <a:p>
            <a:pPr marL="365760" indent="-283464">
              <a:lnSpc>
                <a:spcPct val="90000"/>
              </a:lnSpc>
              <a:buNone/>
              <a:defRPr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　　　</a:t>
            </a:r>
            <a:r>
              <a:rPr lang="en-US" altLang="ja-JP" sz="2800" b="1" dirty="0">
                <a:solidFill>
                  <a:schemeClr val="accent6">
                    <a:lumMod val="75000"/>
                  </a:schemeClr>
                </a:solidFill>
              </a:rPr>
              <a:t>※</a:t>
            </a: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なわとび、フォークダンス、　　　　　　</a:t>
            </a:r>
            <a:endParaRPr lang="en-US" altLang="ja-JP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90000"/>
              </a:lnSpc>
              <a:buNone/>
              <a:defRPr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　　　　スキップなどの困難</a:t>
            </a:r>
          </a:p>
          <a:p>
            <a:pPr marL="365760" indent="-283464">
              <a:lnSpc>
                <a:spcPct val="90000"/>
              </a:lnSpc>
              <a:buFont typeface="Wingdings"/>
              <a:buChar char="l"/>
              <a:defRPr/>
            </a:pPr>
            <a:endParaRPr lang="en-US" altLang="ja-JP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9AA12C7F-8800-4FC6-9D9A-CE10A859EF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3775" y="161317"/>
            <a:ext cx="8819505" cy="99692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ja-JP" altLang="en-US" sz="4000" b="1" dirty="0">
                <a:solidFill>
                  <a:schemeClr val="tx2">
                    <a:satMod val="130000"/>
                  </a:schemeClr>
                </a:solidFill>
                <a:latin typeface="+mj-ea"/>
              </a:rPr>
              <a:t>注意欠如多動症</a:t>
            </a:r>
            <a:r>
              <a:rPr lang="en-US" altLang="ja-JP" sz="4000" b="1" dirty="0">
                <a:solidFill>
                  <a:schemeClr val="tx2">
                    <a:satMod val="130000"/>
                  </a:schemeClr>
                </a:solidFill>
                <a:latin typeface="+mj-ea"/>
              </a:rPr>
              <a:t>/ADHD</a:t>
            </a:r>
            <a:r>
              <a:rPr lang="ja-JP" altLang="en-US" sz="4000" b="1" dirty="0">
                <a:solidFill>
                  <a:schemeClr val="tx2">
                    <a:satMod val="130000"/>
                  </a:schemeClr>
                </a:solidFill>
                <a:latin typeface="+mj-ea"/>
              </a:rPr>
              <a:t>とは</a:t>
            </a:r>
          </a:p>
        </p:txBody>
      </p:sp>
      <p:sp>
        <p:nvSpPr>
          <p:cNvPr id="29701" name="Rectangle 3">
            <a:extLst>
              <a:ext uri="{FF2B5EF4-FFF2-40B4-BE49-F238E27FC236}">
                <a16:creationId xmlns:a16="http://schemas.microsoft.com/office/drawing/2014/main" id="{C1C78928-9EE1-44E0-AEE9-A047701BB0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03055" y="2153733"/>
            <a:ext cx="10364452" cy="3424107"/>
          </a:xfrm>
        </p:spPr>
        <p:txBody>
          <a:bodyPr>
            <a:noAutofit/>
          </a:bodyPr>
          <a:lstStyle/>
          <a:p>
            <a:pPr marL="365760" indent="-283464">
              <a:lnSpc>
                <a:spcPct val="90000"/>
              </a:lnSpc>
              <a:buNone/>
              <a:defRPr/>
            </a:pPr>
            <a:r>
              <a:rPr lang="ja-JP" altLang="en-U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　</a:t>
            </a:r>
            <a:r>
              <a:rPr lang="ja-JP" altLang="en-US" sz="2800" b="1" dirty="0">
                <a:solidFill>
                  <a:schemeClr val="accent1">
                    <a:lumMod val="50000"/>
                  </a:schemeClr>
                </a:solidFill>
              </a:rPr>
              <a:t>文部科学省　</a:t>
            </a:r>
            <a:r>
              <a:rPr lang="en-US" altLang="ja-JP" sz="2800" b="1" dirty="0">
                <a:solidFill>
                  <a:schemeClr val="accent1">
                    <a:lumMod val="50000"/>
                  </a:schemeClr>
                </a:solidFill>
              </a:rPr>
              <a:t>2003</a:t>
            </a:r>
            <a:endParaRPr lang="ja-JP" altLang="en-US" sz="2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65760" indent="-283464">
              <a:lnSpc>
                <a:spcPct val="90000"/>
              </a:lnSpc>
              <a:buNone/>
              <a:defRPr/>
            </a:pPr>
            <a:r>
              <a:rPr lang="ja-JP" altLang="en-US" sz="2800" dirty="0"/>
              <a:t>　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</a:rPr>
              <a:t>・ＡＤＨＤ（注意欠陥多動性障害）の定義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365760" indent="-283464">
              <a:lnSpc>
                <a:spcPct val="90000"/>
              </a:lnSpc>
              <a:buNone/>
              <a:defRPr/>
            </a:pP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</a:rPr>
              <a:t>　　　　　　　　　　</a:t>
            </a:r>
          </a:p>
          <a:p>
            <a:pPr marL="365760" indent="-283464">
              <a:lnSpc>
                <a:spcPct val="90000"/>
              </a:lnSpc>
              <a:buNone/>
              <a:defRPr/>
            </a:pPr>
            <a:r>
              <a:rPr lang="ja-JP" altLang="en-US" sz="2800" dirty="0"/>
              <a:t>　　　</a:t>
            </a: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年齢あるいは発達に不釣り合いな注意力、　　　　　　</a:t>
            </a:r>
            <a:endParaRPr lang="en-US" altLang="ja-JP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90000"/>
              </a:lnSpc>
              <a:buNone/>
              <a:defRPr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　　および、又は衝動性、多動性を特徴とする</a:t>
            </a:r>
            <a:endParaRPr lang="en-US" altLang="ja-JP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90000"/>
              </a:lnSpc>
              <a:buNone/>
              <a:defRPr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　　行動の障害で、社会的な活動や学業の機能　</a:t>
            </a:r>
            <a:endParaRPr lang="en-US" altLang="ja-JP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90000"/>
              </a:lnSpc>
              <a:buNone/>
              <a:defRPr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　　に支障をきたすものである。</a:t>
            </a:r>
          </a:p>
          <a:p>
            <a:pPr marL="365760" indent="-283464">
              <a:lnSpc>
                <a:spcPct val="90000"/>
              </a:lnSpc>
              <a:buNone/>
              <a:defRPr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　　　この障害は、７歳以前に現れ、その状態　</a:t>
            </a:r>
            <a:endParaRPr lang="en-US" altLang="ja-JP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90000"/>
              </a:lnSpc>
              <a:buNone/>
              <a:defRPr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　　が継続し、中枢神経系に何らかの要因に</a:t>
            </a:r>
            <a:r>
              <a:rPr lang="ja-JP" altLang="en-US" sz="2800" b="1" dirty="0" err="1">
                <a:solidFill>
                  <a:schemeClr val="accent6">
                    <a:lumMod val="75000"/>
                  </a:schemeClr>
                </a:solidFill>
              </a:rPr>
              <a:t>よ</a:t>
            </a:r>
            <a:endParaRPr lang="en-US" altLang="ja-JP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90000"/>
              </a:lnSpc>
              <a:buNone/>
              <a:defRPr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　　</a:t>
            </a:r>
            <a:r>
              <a:rPr lang="ja-JP" altLang="en-US" sz="2800" b="1" dirty="0" err="1">
                <a:solidFill>
                  <a:schemeClr val="accent6">
                    <a:lumMod val="75000"/>
                  </a:schemeClr>
                </a:solidFill>
              </a:rPr>
              <a:t>る</a:t>
            </a: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機能不全があると推定される。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DE7E0A1-0FDA-4555-90B2-B6C5E52B09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0" y="342372"/>
            <a:ext cx="8535026" cy="93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4000" b="1" dirty="0">
                <a:solidFill>
                  <a:schemeClr val="tx2">
                    <a:satMod val="130000"/>
                  </a:schemeClr>
                </a:solidFill>
                <a:effectLst/>
                <a:latin typeface="+mj-ea"/>
              </a:rPr>
              <a:t>注意欠如多動症の特徴</a:t>
            </a:r>
            <a:endParaRPr lang="ja-JP" altLang="en-US" sz="4000" b="1" dirty="0">
              <a:solidFill>
                <a:schemeClr val="tx2">
                  <a:satMod val="130000"/>
                </a:schemeClr>
              </a:solidFill>
              <a:latin typeface="+mj-ea"/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F1F666F-39F3-49B2-A05D-2B0BF988172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64015" y="2346773"/>
            <a:ext cx="10364452" cy="3424107"/>
          </a:xfrm>
        </p:spPr>
        <p:txBody>
          <a:bodyPr rtlCol="0">
            <a:noAutofit/>
          </a:bodyPr>
          <a:lstStyle/>
          <a:p>
            <a:pPr marL="365760" indent="-283464">
              <a:lnSpc>
                <a:spcPct val="90000"/>
              </a:lnSpc>
              <a:buNone/>
              <a:defRPr/>
            </a:pP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</a:rPr>
              <a:t>＜３つの特徴＞</a:t>
            </a:r>
          </a:p>
          <a:p>
            <a:pPr marL="365760" indent="-283464">
              <a:lnSpc>
                <a:spcPct val="90000"/>
              </a:lnSpc>
              <a:buNone/>
              <a:defRPr/>
            </a:pPr>
            <a:r>
              <a:rPr lang="ja-JP" altLang="en-US" sz="2800" b="1" dirty="0"/>
              <a:t>　　</a:t>
            </a: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１．不注意</a:t>
            </a:r>
          </a:p>
          <a:p>
            <a:pPr marL="365760" indent="-283464">
              <a:lnSpc>
                <a:spcPct val="90000"/>
              </a:lnSpc>
              <a:buNone/>
              <a:defRPr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　　２．多動性</a:t>
            </a:r>
          </a:p>
          <a:p>
            <a:pPr marL="365760" indent="-283464">
              <a:lnSpc>
                <a:spcPct val="90000"/>
              </a:lnSpc>
              <a:buNone/>
              <a:defRPr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　　３．衝動性</a:t>
            </a:r>
          </a:p>
          <a:p>
            <a:pPr marL="365760" indent="-283464">
              <a:lnSpc>
                <a:spcPct val="90000"/>
              </a:lnSpc>
              <a:buNone/>
              <a:defRPr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　　　　　　これらの結果セルフコントロールが困難になる</a:t>
            </a:r>
            <a:endParaRPr lang="en-US" altLang="ja-JP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90000"/>
              </a:lnSpc>
              <a:buNone/>
              <a:defRPr/>
            </a:pPr>
            <a:endParaRPr lang="ja-JP" altLang="en-US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90000"/>
              </a:lnSpc>
              <a:buNone/>
              <a:defRPr/>
            </a:pPr>
            <a:r>
              <a:rPr lang="en-US" altLang="ja-JP" sz="2800" b="1" dirty="0">
                <a:solidFill>
                  <a:schemeClr val="accent6">
                    <a:lumMod val="75000"/>
                  </a:schemeClr>
                </a:solidFill>
              </a:rPr>
              <a:t>※</a:t>
            </a: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　前頭葉の活動の不活発とも言われている</a:t>
            </a:r>
          </a:p>
          <a:p>
            <a:pPr marL="365760" indent="-283464">
              <a:lnSpc>
                <a:spcPct val="90000"/>
              </a:lnSpc>
              <a:buNone/>
              <a:defRPr/>
            </a:pPr>
            <a:r>
              <a:rPr lang="en-US" altLang="ja-JP" sz="2800" b="1" dirty="0">
                <a:solidFill>
                  <a:schemeClr val="accent6">
                    <a:lumMod val="75000"/>
                  </a:schemeClr>
                </a:solidFill>
              </a:rPr>
              <a:t>※</a:t>
            </a: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　薬の服用が有効とされている</a:t>
            </a:r>
            <a:endParaRPr lang="en-US" altLang="ja-JP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90000"/>
              </a:lnSpc>
              <a:buNone/>
              <a:defRPr/>
            </a:pPr>
            <a:r>
              <a:rPr lang="en-US" altLang="ja-JP" sz="2800" b="1" dirty="0">
                <a:solidFill>
                  <a:srgbClr val="FF0066"/>
                </a:solidFill>
              </a:rPr>
              <a:t>※</a:t>
            </a:r>
            <a:r>
              <a:rPr lang="ja-JP" altLang="en-US" sz="2800" b="1" dirty="0">
                <a:solidFill>
                  <a:srgbClr val="FF0066"/>
                </a:solidFill>
              </a:rPr>
              <a:t>注意欠如多動症</a:t>
            </a:r>
            <a:r>
              <a:rPr lang="en-US" altLang="ja-JP" sz="2800" b="1" dirty="0">
                <a:solidFill>
                  <a:srgbClr val="FF0066"/>
                </a:solidFill>
              </a:rPr>
              <a:t>/ADHD</a:t>
            </a:r>
            <a:r>
              <a:rPr lang="ja-JP" altLang="en-US" sz="2800" b="1" dirty="0">
                <a:solidFill>
                  <a:srgbClr val="FF0066"/>
                </a:solidFill>
              </a:rPr>
              <a:t>の体験をしましょう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E1534FBB-5FC5-4F72-9B28-F052D2888B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5135" y="280339"/>
            <a:ext cx="9916785" cy="93882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4000" b="1" dirty="0">
                <a:solidFill>
                  <a:schemeClr val="tx2">
                    <a:satMod val="130000"/>
                  </a:schemeClr>
                </a:solidFill>
                <a:effectLst/>
              </a:rPr>
              <a:t>注意欠如多動症の 子どもの実態</a:t>
            </a:r>
            <a:endParaRPr lang="en-US" altLang="ja-JP" sz="4000" b="1" dirty="0">
              <a:solidFill>
                <a:schemeClr val="tx2">
                  <a:satMod val="130000"/>
                </a:schemeClr>
              </a:solidFill>
              <a:effectLst/>
            </a:endParaRPr>
          </a:p>
        </p:txBody>
      </p:sp>
      <p:sp>
        <p:nvSpPr>
          <p:cNvPr id="31749" name="Rectangle 3">
            <a:extLst>
              <a:ext uri="{FF2B5EF4-FFF2-40B4-BE49-F238E27FC236}">
                <a16:creationId xmlns:a16="http://schemas.microsoft.com/office/drawing/2014/main" id="{C32BDB50-8BAA-424E-B0D9-202E35D7C0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2320" y="1597979"/>
            <a:ext cx="8229600" cy="4687887"/>
          </a:xfrm>
        </p:spPr>
        <p:txBody>
          <a:bodyPr>
            <a:normAutofit fontScale="92500" lnSpcReduction="10000"/>
          </a:bodyPr>
          <a:lstStyle/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36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教室で見せる特徴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・じっと座っていられない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・すぐに口を出す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・集中して作業ができない</a:t>
            </a:r>
            <a:r>
              <a:rPr lang="en-US" altLang="ja-JP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(</a:t>
            </a: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終了しない</a:t>
            </a:r>
            <a:r>
              <a:rPr lang="en-US" altLang="ja-JP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)</a:t>
            </a:r>
            <a:endParaRPr lang="ja-JP" altLang="en-US" sz="2600" b="1" dirty="0">
              <a:solidFill>
                <a:schemeClr val="accent6">
                  <a:lumMod val="75000"/>
                </a:schemeClr>
              </a:solidFill>
              <a:latin typeface="+mj-ea"/>
              <a:ea typeface="+mj-ea"/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・校則やルールが守れない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・宿題を忘れたり、やり終えない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・怒りっぽい</a:t>
            </a:r>
            <a:r>
              <a:rPr lang="en-US" altLang="ja-JP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(</a:t>
            </a: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欲求不満耐性が弱い</a:t>
            </a:r>
            <a:r>
              <a:rPr lang="en-US" altLang="ja-JP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)</a:t>
            </a:r>
            <a:endParaRPr lang="ja-JP" altLang="en-US" sz="2600" b="1" dirty="0">
              <a:solidFill>
                <a:schemeClr val="accent6">
                  <a:lumMod val="75000"/>
                </a:schemeClr>
              </a:solidFill>
              <a:latin typeface="+mj-ea"/>
              <a:ea typeface="+mj-ea"/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・気が散りやすく同じことができない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・行動が繰り返せない</a:t>
            </a:r>
            <a:r>
              <a:rPr lang="en-US" altLang="ja-JP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(</a:t>
            </a: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行動パターンが確立しにくい</a:t>
            </a:r>
            <a:r>
              <a:rPr lang="en-US" altLang="ja-JP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)</a:t>
            </a:r>
            <a:endParaRPr lang="ja-JP" altLang="en-US" sz="2600" b="1" dirty="0">
              <a:solidFill>
                <a:schemeClr val="accent6">
                  <a:lumMod val="75000"/>
                </a:schemeClr>
              </a:solidFill>
              <a:latin typeface="+mj-ea"/>
              <a:ea typeface="+mj-ea"/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・口頭での指示になかなか従えない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・自己中心的な行動が目立つ</a:t>
            </a:r>
            <a:r>
              <a:rPr lang="en-US" altLang="ja-JP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(</a:t>
            </a: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ソーシャルスキルが弱い</a:t>
            </a:r>
            <a:r>
              <a:rPr lang="en-US" altLang="ja-JP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)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　他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>
            <a:extLst>
              <a:ext uri="{FF2B5EF4-FFF2-40B4-BE49-F238E27FC236}">
                <a16:creationId xmlns:a16="http://schemas.microsoft.com/office/drawing/2014/main" id="{A1F49FCA-1A79-6F40-73F5-CA5A18BBE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775" y="466117"/>
            <a:ext cx="10364451" cy="976603"/>
          </a:xfrm>
        </p:spPr>
        <p:txBody>
          <a:bodyPr>
            <a:normAutofit/>
          </a:bodyPr>
          <a:lstStyle/>
          <a:p>
            <a:r>
              <a:rPr lang="ja-JP" altLang="en-US" sz="4400" b="1" dirty="0">
                <a:solidFill>
                  <a:srgbClr val="F55809"/>
                </a:solidFill>
              </a:rPr>
              <a:t>１．カウンセリングの面接とは・・・</a:t>
            </a:r>
            <a:endParaRPr lang="ja-JP" altLang="en-US" sz="4400" dirty="0">
              <a:solidFill>
                <a:srgbClr val="F55809"/>
              </a:solidFill>
            </a:endParaRPr>
          </a:p>
        </p:txBody>
      </p:sp>
      <p:sp>
        <p:nvSpPr>
          <p:cNvPr id="3" name="コンテンツ プレースホルダ 2">
            <a:extLst>
              <a:ext uri="{FF2B5EF4-FFF2-40B4-BE49-F238E27FC236}">
                <a16:creationId xmlns:a16="http://schemas.microsoft.com/office/drawing/2014/main" id="{8324E9D2-59DC-BE85-C933-DF9F6F888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5935" y="2011680"/>
            <a:ext cx="8992225" cy="4541519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buNone/>
              <a:defRPr/>
            </a:pPr>
            <a:r>
              <a:rPr lang="ja-JP" altLang="en-US" b="1" dirty="0">
                <a:solidFill>
                  <a:schemeClr val="accent2"/>
                </a:solidFill>
              </a:rPr>
              <a:t>　</a:t>
            </a:r>
            <a:r>
              <a:rPr lang="ja-JP" altLang="en-US" b="1" dirty="0">
                <a:solidFill>
                  <a:srgbClr val="FF0000"/>
                </a:solidFill>
              </a:rPr>
              <a:t>　</a:t>
            </a:r>
            <a:r>
              <a:rPr lang="ja-JP" altLang="en-US" sz="3200" b="1" dirty="0">
                <a:solidFill>
                  <a:schemeClr val="accent6"/>
                </a:solidFill>
              </a:rPr>
              <a:t>どのような場面での面接をイメージしますか？</a:t>
            </a:r>
            <a:endParaRPr lang="en-US" altLang="ja-JP" sz="3200" b="1" dirty="0">
              <a:solidFill>
                <a:schemeClr val="accent6"/>
              </a:solidFill>
            </a:endParaRPr>
          </a:p>
          <a:p>
            <a:pPr marL="609600" indent="-609600">
              <a:buNone/>
              <a:defRPr/>
            </a:pPr>
            <a:r>
              <a:rPr lang="ja-JP" altLang="en-US" sz="3200" b="1" dirty="0">
                <a:solidFill>
                  <a:schemeClr val="accent2"/>
                </a:solidFill>
              </a:rPr>
              <a:t>　　</a:t>
            </a:r>
            <a:endParaRPr lang="en-US" altLang="ja-JP" sz="3200" b="1" dirty="0">
              <a:solidFill>
                <a:schemeClr val="accent2"/>
              </a:solidFill>
            </a:endParaRPr>
          </a:p>
          <a:p>
            <a:pPr marL="609600" indent="-609600">
              <a:buNone/>
              <a:defRPr/>
            </a:pPr>
            <a:r>
              <a:rPr lang="ja-JP" altLang="en-US" sz="3200" b="1" dirty="0">
                <a:solidFill>
                  <a:schemeClr val="accent2"/>
                </a:solidFill>
              </a:rPr>
              <a:t>　　</a:t>
            </a:r>
            <a:r>
              <a:rPr lang="ja-JP" altLang="en-US" sz="3200" b="1" dirty="0">
                <a:solidFill>
                  <a:srgbClr val="00B050"/>
                </a:solidFill>
              </a:rPr>
              <a:t>（１）対象は・・・</a:t>
            </a:r>
          </a:p>
          <a:p>
            <a:pPr marL="609600" indent="-609600">
              <a:buNone/>
              <a:defRPr/>
            </a:pPr>
            <a:r>
              <a:rPr lang="ja-JP" altLang="en-US" sz="3200" b="1" dirty="0">
                <a:solidFill>
                  <a:srgbClr val="00B050"/>
                </a:solidFill>
              </a:rPr>
              <a:t>　　（２）場面は・・・</a:t>
            </a:r>
            <a:endParaRPr lang="en-US" altLang="ja-JP" sz="3200" b="1" dirty="0">
              <a:solidFill>
                <a:srgbClr val="00B050"/>
              </a:solidFill>
            </a:endParaRPr>
          </a:p>
          <a:p>
            <a:pPr marL="609600" indent="-609600">
              <a:buNone/>
              <a:defRPr/>
            </a:pPr>
            <a:r>
              <a:rPr lang="ja-JP" altLang="en-US" sz="3200" b="1" dirty="0">
                <a:solidFill>
                  <a:srgbClr val="00B050"/>
                </a:solidFill>
              </a:rPr>
              <a:t>　　（３）形態は・・・</a:t>
            </a:r>
          </a:p>
          <a:p>
            <a:pPr marL="609600" indent="-609600">
              <a:buNone/>
              <a:defRPr/>
            </a:pPr>
            <a:r>
              <a:rPr lang="ja-JP" altLang="en-US" sz="3200" b="1" dirty="0"/>
              <a:t>　　　　　呼びかけ面接、チャンス面接</a:t>
            </a:r>
            <a:endParaRPr lang="en-US" altLang="ja-JP" sz="3200" b="1" dirty="0"/>
          </a:p>
          <a:p>
            <a:pPr marL="609600" indent="-609600">
              <a:buNone/>
              <a:defRPr/>
            </a:pPr>
            <a:r>
              <a:rPr lang="ja-JP" altLang="en-US" sz="3200" b="1" dirty="0"/>
              <a:t>　　　　　押しかけ面接など</a:t>
            </a:r>
          </a:p>
          <a:p>
            <a:pPr marL="609600" indent="-609600">
              <a:buNone/>
              <a:defRPr/>
            </a:pPr>
            <a:r>
              <a:rPr lang="ja-JP" altLang="en-US" b="1" dirty="0"/>
              <a:t>　　　　　</a:t>
            </a:r>
          </a:p>
          <a:p>
            <a:pPr>
              <a:buFontTx/>
              <a:buNone/>
              <a:defRPr/>
            </a:pPr>
            <a:endParaRPr lang="ja-JP" alt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B558B1DB-767D-4CD2-984B-5841C43A78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16089" y="0"/>
            <a:ext cx="7705725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4000" b="1" dirty="0">
                <a:solidFill>
                  <a:schemeClr val="tx2">
                    <a:satMod val="130000"/>
                  </a:schemeClr>
                </a:solidFill>
                <a:effectLst/>
                <a:latin typeface="+mj-ea"/>
              </a:rPr>
              <a:t>注意欠如多動症の子どもの捉え方</a:t>
            </a:r>
            <a:endParaRPr lang="ja-JP" altLang="en-US" sz="4000" b="1" dirty="0">
              <a:solidFill>
                <a:schemeClr val="tx2">
                  <a:satMod val="130000"/>
                </a:schemeClr>
              </a:solidFill>
              <a:effectLst/>
            </a:endParaRPr>
          </a:p>
        </p:txBody>
      </p:sp>
      <p:sp>
        <p:nvSpPr>
          <p:cNvPr id="33797" name="Rectangle 3">
            <a:extLst>
              <a:ext uri="{FF2B5EF4-FFF2-40B4-BE49-F238E27FC236}">
                <a16:creationId xmlns:a16="http://schemas.microsoft.com/office/drawing/2014/main" id="{EA88B9AE-3094-43B5-8E85-C3511085507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86344" y="1500189"/>
            <a:ext cx="8008936" cy="5195251"/>
          </a:xfrm>
        </p:spPr>
        <p:txBody>
          <a:bodyPr>
            <a:noAutofit/>
          </a:bodyPr>
          <a:lstStyle/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800" b="1" dirty="0">
                <a:solidFill>
                  <a:srgbClr val="FF66CC"/>
                </a:solidFill>
                <a:latin typeface="+mj-ea"/>
                <a:ea typeface="+mj-ea"/>
              </a:rPr>
              <a:t>隠された力（リフレーミング）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　</a:t>
            </a: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・よく気がつく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　・自己主張ができる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　・決断力がある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　・エネルギッシュ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　・おもしろい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　・気軽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　・いつも考えている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　・思いやりがある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　・なかなかの役者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　・熱中力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600" b="1" dirty="0">
                <a:latin typeface="+mj-ea"/>
                <a:ea typeface="+mj-ea"/>
              </a:rPr>
              <a:t>　　　　　　　</a:t>
            </a:r>
            <a:r>
              <a:rPr lang="en-US" altLang="ja-JP" sz="26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※</a:t>
            </a:r>
            <a:r>
              <a:rPr lang="ja-JP" altLang="en-US" sz="26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出典　ＮＨＫフォーラム：上林靖子</a:t>
            </a:r>
            <a:r>
              <a:rPr lang="en-US" altLang="ja-JP" sz="26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2001</a:t>
            </a:r>
            <a:endParaRPr lang="ja-JP" altLang="en-US" sz="2600" b="1" dirty="0">
              <a:solidFill>
                <a:schemeClr val="accent1">
                  <a:lumMod val="50000"/>
                </a:schemeClr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8043E83-A2CB-4551-9CF7-189CD63A3C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41684" y="96520"/>
            <a:ext cx="4850448" cy="11369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4000" b="1" dirty="0">
                <a:solidFill>
                  <a:schemeClr val="tx2">
                    <a:satMod val="130000"/>
                  </a:schemeClr>
                </a:solidFill>
                <a:effectLst/>
              </a:rPr>
              <a:t>自閉スペクトラム症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513E085-6699-4CF9-9811-9DC4E9B788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927351" y="1557338"/>
            <a:ext cx="7929563" cy="4857750"/>
          </a:xfrm>
        </p:spPr>
        <p:txBody>
          <a:bodyPr rtlCol="0">
            <a:normAutofit lnSpcReduction="10000"/>
          </a:bodyPr>
          <a:lstStyle/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8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＜３つの特徴＞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　　１．社会性の障害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　　２．コミュニケーションの障害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　　３．想像力の障害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8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＜５つの障害＞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　　１．自閉性障害（知的遅れなし：高機能）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　　２．レット障害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　　３．小児期崩壊性障害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　　４．アスペルガー障害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　　５．特定不能自閉症</a:t>
            </a:r>
            <a:endParaRPr lang="en-US" altLang="ja-JP" sz="2800" b="1" dirty="0">
              <a:solidFill>
                <a:schemeClr val="accent6">
                  <a:lumMod val="75000"/>
                </a:schemeClr>
              </a:solidFill>
              <a:latin typeface="+mj-ea"/>
              <a:ea typeface="+mj-ea"/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　</a:t>
            </a:r>
            <a:r>
              <a:rPr lang="en-US" altLang="ja-JP" sz="2800" b="1" dirty="0">
                <a:solidFill>
                  <a:srgbClr val="FF0066"/>
                </a:solidFill>
                <a:latin typeface="+mj-ea"/>
                <a:ea typeface="+mj-ea"/>
              </a:rPr>
              <a:t>※</a:t>
            </a:r>
            <a:r>
              <a:rPr lang="ja-JP" altLang="en-US" sz="2800" b="1" dirty="0">
                <a:solidFill>
                  <a:srgbClr val="FF0066"/>
                </a:solidFill>
                <a:latin typeface="+mj-ea"/>
                <a:ea typeface="+mj-ea"/>
              </a:rPr>
              <a:t>スペクトラムという捉え方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232DA0D-42BC-49FD-9095-EF24716281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5697" y="188640"/>
            <a:ext cx="6429375" cy="72008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b="1" dirty="0">
                <a:solidFill>
                  <a:schemeClr val="tx2">
                    <a:satMod val="130000"/>
                  </a:schemeClr>
                </a:solidFill>
                <a:latin typeface="+mj-ea"/>
              </a:rPr>
              <a:t>　　</a:t>
            </a:r>
            <a:r>
              <a:rPr lang="ja-JP" altLang="en-US" sz="4000" b="1" dirty="0">
                <a:solidFill>
                  <a:schemeClr val="tx2">
                    <a:satMod val="130000"/>
                  </a:schemeClr>
                </a:solidFill>
                <a:effectLst/>
                <a:latin typeface="+mj-ea"/>
              </a:rPr>
              <a:t>基本対応は・・・</a:t>
            </a:r>
            <a:endParaRPr lang="ja-JP" altLang="en-US" sz="4000" b="1" dirty="0">
              <a:solidFill>
                <a:schemeClr val="tx2">
                  <a:satMod val="130000"/>
                </a:schemeClr>
              </a:solidFill>
              <a:effectLst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52EEA51-7F16-46A2-8395-6A08163F28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95600" y="908720"/>
            <a:ext cx="8286750" cy="5544616"/>
          </a:xfrm>
        </p:spPr>
        <p:txBody>
          <a:bodyPr rtlCol="0">
            <a:normAutofit fontScale="92500" lnSpcReduction="10000"/>
          </a:bodyPr>
          <a:lstStyle/>
          <a:p>
            <a:pPr marL="365760" indent="-283464">
              <a:lnSpc>
                <a:spcPct val="80000"/>
              </a:lnSpc>
              <a:buNone/>
              <a:defRPr/>
            </a:pPr>
            <a:endParaRPr lang="en-US" altLang="ja-JP" sz="3000" b="1" dirty="0">
              <a:solidFill>
                <a:schemeClr val="accent5">
                  <a:lumMod val="60000"/>
                  <a:lumOff val="40000"/>
                </a:schemeClr>
              </a:solidFill>
              <a:latin typeface="+mj-ea"/>
              <a:ea typeface="+mj-ea"/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en-US" altLang="ja-JP" sz="3500" b="1" dirty="0">
                <a:solidFill>
                  <a:srgbClr val="FF66CC"/>
                </a:solidFill>
                <a:latin typeface="+mj-ea"/>
                <a:ea typeface="+mj-ea"/>
              </a:rPr>
              <a:t>◎</a:t>
            </a:r>
            <a:r>
              <a:rPr lang="ja-JP" altLang="en-US" sz="3500" b="1" dirty="0">
                <a:solidFill>
                  <a:srgbClr val="FF66CC"/>
                </a:solidFill>
                <a:latin typeface="+mj-ea"/>
                <a:ea typeface="+mj-ea"/>
              </a:rPr>
              <a:t>脳の実行機能が弱いので、</a:t>
            </a:r>
            <a:endParaRPr lang="en-US" altLang="ja-JP" sz="3500" b="1" dirty="0">
              <a:solidFill>
                <a:srgbClr val="FF66CC"/>
              </a:solidFill>
              <a:latin typeface="+mj-ea"/>
              <a:ea typeface="+mj-ea"/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3500" b="1" dirty="0">
                <a:solidFill>
                  <a:srgbClr val="FF66CC"/>
                </a:solidFill>
                <a:latin typeface="+mj-ea"/>
                <a:ea typeface="+mj-ea"/>
              </a:rPr>
              <a:t>　　　　　→分かりやすい報酬を活用</a:t>
            </a:r>
            <a:endParaRPr lang="en-US" altLang="ja-JP" sz="3500" b="1" dirty="0">
              <a:solidFill>
                <a:srgbClr val="FF66CC"/>
              </a:solidFill>
              <a:latin typeface="+mj-ea"/>
              <a:ea typeface="+mj-ea"/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endParaRPr lang="en-US" altLang="ja-JP" sz="26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600" b="1" dirty="0">
                <a:solidFill>
                  <a:schemeClr val="accent6">
                    <a:lumMod val="50000"/>
                  </a:schemeClr>
                </a:solidFill>
              </a:rPr>
              <a:t>＜ステップ（例）＞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600" b="1" dirty="0"/>
              <a:t>　　</a:t>
            </a: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</a:rPr>
              <a:t>１．改善目標を１つ決める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</a:rPr>
              <a:t>　　２．できたら・・・報酬（シールやスタンプ）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600" b="1" dirty="0">
                <a:solidFill>
                  <a:schemeClr val="accent6">
                    <a:lumMod val="50000"/>
                  </a:schemeClr>
                </a:solidFill>
              </a:rPr>
              <a:t>＜留意事項＞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600" b="1" dirty="0"/>
              <a:t>　　</a:t>
            </a: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</a:rPr>
              <a:t>・出来ていることや出来そうなことからトライ</a:t>
            </a:r>
            <a:endParaRPr lang="en-US" altLang="ja-JP" sz="26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</a:rPr>
              <a:t>　　　（肯定的な表現・予定の伝達・視覚的な工夫）　　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</a:rPr>
              <a:t>　　・賞賛や叱責は簡単明瞭に：動作やサインを使う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</a:rPr>
              <a:t>　　・指示は</a:t>
            </a:r>
            <a:r>
              <a:rPr lang="en-US" altLang="ja-JP" sz="2600" b="1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</a:rPr>
              <a:t>度だけは・・・復唱</a:t>
            </a: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</a:rPr>
              <a:t>　　・クールダウンを入れる</a:t>
            </a:r>
            <a:endParaRPr lang="en-US" altLang="ja-JP" sz="26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83464">
              <a:lnSpc>
                <a:spcPct val="80000"/>
              </a:lnSpc>
              <a:buNone/>
              <a:defRPr/>
            </a:pPr>
            <a:r>
              <a:rPr lang="ja-JP" altLang="en-US" sz="2600" b="1" dirty="0">
                <a:solidFill>
                  <a:schemeClr val="accent6">
                    <a:lumMod val="75000"/>
                  </a:schemeClr>
                </a:solidFill>
              </a:rPr>
              <a:t>　　・その子の気質・文化・らしさに寄り添う</a:t>
            </a:r>
          </a:p>
        </p:txBody>
      </p:sp>
    </p:spTree>
    <p:extLst>
      <p:ext uri="{BB962C8B-B14F-4D97-AF65-F5344CB8AC3E}">
        <p14:creationId xmlns:p14="http://schemas.microsoft.com/office/powerpoint/2010/main" val="290608644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8" name="Rectangle 4">
            <a:extLst>
              <a:ext uri="{FF2B5EF4-FFF2-40B4-BE49-F238E27FC236}">
                <a16:creationId xmlns:a16="http://schemas.microsoft.com/office/drawing/2014/main" id="{D9E6E645-A449-432E-9C35-64ED3173C9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1160" y="335756"/>
            <a:ext cx="8153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教育・保育カウンセリングの</a:t>
            </a:r>
            <a:br>
              <a:rPr lang="ja-JP" altLang="en-US" sz="4000" b="1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4000" b="1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２つのアプローチ</a:t>
            </a:r>
          </a:p>
        </p:txBody>
      </p:sp>
      <p:sp>
        <p:nvSpPr>
          <p:cNvPr id="96260" name="Rectangle 5">
            <a:extLst>
              <a:ext uri="{FF2B5EF4-FFF2-40B4-BE49-F238E27FC236}">
                <a16:creationId xmlns:a16="http://schemas.microsoft.com/office/drawing/2014/main" id="{CFA51D8C-E5DF-4525-A898-E3F76E1F3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1269" y="2481580"/>
            <a:ext cx="712946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ja-JP" altLang="en-US" sz="36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１．援助的・治療的アプローチ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endParaRPr lang="ja-JP" altLang="en-US" sz="3600" b="1" dirty="0">
              <a:solidFill>
                <a:schemeClr val="accent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ja-JP" altLang="en-US" sz="36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２．教育的・開発的アプローチ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Oval 4">
            <a:extLst>
              <a:ext uri="{FF2B5EF4-FFF2-40B4-BE49-F238E27FC236}">
                <a16:creationId xmlns:a16="http://schemas.microsoft.com/office/drawing/2014/main" id="{2D71A245-8060-42C9-81A0-4A9518395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775" y="2636838"/>
            <a:ext cx="4032250" cy="3611562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>
              <a:solidFill>
                <a:srgbClr val="92D050"/>
              </a:solidFill>
            </a:endParaRPr>
          </a:p>
        </p:txBody>
      </p:sp>
      <p:sp>
        <p:nvSpPr>
          <p:cNvPr id="98308" name="Text Box 5">
            <a:extLst>
              <a:ext uri="{FF2B5EF4-FFF2-40B4-BE49-F238E27FC236}">
                <a16:creationId xmlns:a16="http://schemas.microsoft.com/office/drawing/2014/main" id="{9B1AFD00-F250-4735-984A-583386A80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2300" y="2651125"/>
            <a:ext cx="10429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000" b="1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保育者</a:t>
            </a:r>
            <a:endParaRPr lang="ja-JP" altLang="en-US" sz="24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98309" name="AutoShape 6">
            <a:extLst>
              <a:ext uri="{FF2B5EF4-FFF2-40B4-BE49-F238E27FC236}">
                <a16:creationId xmlns:a16="http://schemas.microsoft.com/office/drawing/2014/main" id="{C827B6A4-65DD-41CC-A9A0-61746EE90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6026" y="2565401"/>
            <a:ext cx="1306513" cy="4049713"/>
          </a:xfrm>
          <a:prstGeom prst="homePlate">
            <a:avLst>
              <a:gd name="adj" fmla="val 25000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98310" name="Text Box 7">
            <a:extLst>
              <a:ext uri="{FF2B5EF4-FFF2-40B4-BE49-F238E27FC236}">
                <a16:creationId xmlns:a16="http://schemas.microsoft.com/office/drawing/2014/main" id="{0D92A9EF-338A-4551-9CD0-04A1C467B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1236" y="2565401"/>
            <a:ext cx="461665" cy="404971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  <a:r>
              <a:rPr lang="ja-JP" altLang="en-US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援助的・治療的カウンセリング</a:t>
            </a:r>
            <a:endParaRPr lang="ja-JP" altLang="en-US" sz="24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98311" name="Text Box 8">
            <a:extLst>
              <a:ext uri="{FF2B5EF4-FFF2-40B4-BE49-F238E27FC236}">
                <a16:creationId xmlns:a16="http://schemas.microsoft.com/office/drawing/2014/main" id="{74ABB5C3-D19E-42E1-BCC8-10C5A193D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4474" y="2349501"/>
            <a:ext cx="461665" cy="419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>
                <a:latin typeface="Arial" panose="020B0604020202020204" pitchFamily="34" charset="0"/>
              </a:rPr>
              <a:t> </a:t>
            </a:r>
            <a:r>
              <a:rPr lang="ja-JP" altLang="en-US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個別の発達相談・発達支援</a:t>
            </a:r>
            <a:endParaRPr lang="ja-JP" altLang="en-US" sz="24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98312" name="AutoShape 9">
            <a:extLst>
              <a:ext uri="{FF2B5EF4-FFF2-40B4-BE49-F238E27FC236}">
                <a16:creationId xmlns:a16="http://schemas.microsoft.com/office/drawing/2014/main" id="{4F92612D-828E-4558-ABEC-FA451F6B47E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674101" y="2565401"/>
            <a:ext cx="1598613" cy="4049713"/>
          </a:xfrm>
          <a:prstGeom prst="homePlate">
            <a:avLst>
              <a:gd name="adj" fmla="val 25000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98313" name="Text Box 10">
            <a:extLst>
              <a:ext uri="{FF2B5EF4-FFF2-40B4-BE49-F238E27FC236}">
                <a16:creationId xmlns:a16="http://schemas.microsoft.com/office/drawing/2014/main" id="{27B32313-F437-4905-9765-3DEE62FFA2F8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849149" y="2565401"/>
            <a:ext cx="461665" cy="404971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>
                <a:latin typeface="Arial" panose="020B0604020202020204" pitchFamily="34" charset="0"/>
              </a:rPr>
              <a:t> </a:t>
            </a:r>
            <a:r>
              <a:rPr lang="ja-JP" altLang="en-US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教育的・開発的カウンセリング</a:t>
            </a:r>
            <a:endParaRPr lang="ja-JP" altLang="en-US" sz="24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98314" name="Text Box 11">
            <a:extLst>
              <a:ext uri="{FF2B5EF4-FFF2-40B4-BE49-F238E27FC236}">
                <a16:creationId xmlns:a16="http://schemas.microsoft.com/office/drawing/2014/main" id="{AEB12AA0-DAF3-4CA0-A7D4-8D6733B074D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334799" y="2420939"/>
            <a:ext cx="461665" cy="419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>
                <a:latin typeface="Arial" panose="020B0604020202020204" pitchFamily="34" charset="0"/>
              </a:rPr>
              <a:t> </a:t>
            </a:r>
            <a:r>
              <a:rPr lang="ja-JP" altLang="en-US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心の教育　</a:t>
            </a:r>
            <a:r>
              <a:rPr lang="en-US" altLang="ja-JP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SGE </a:t>
            </a:r>
            <a:r>
              <a:rPr lang="ja-JP" altLang="en-US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カンファレンス</a:t>
            </a:r>
            <a:endParaRPr lang="ja-JP" altLang="en-US" sz="24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98315" name="AutoShape 12">
            <a:extLst>
              <a:ext uri="{FF2B5EF4-FFF2-40B4-BE49-F238E27FC236}">
                <a16:creationId xmlns:a16="http://schemas.microsoft.com/office/drawing/2014/main" id="{F6B3FC19-F848-4921-A741-3297A9EAC6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1" y="4664076"/>
            <a:ext cx="207963" cy="568325"/>
          </a:xfrm>
          <a:prstGeom prst="upDownArrow">
            <a:avLst>
              <a:gd name="adj1" fmla="val 42731"/>
              <a:gd name="adj2" fmla="val 88829"/>
            </a:avLst>
          </a:prstGeom>
          <a:solidFill>
            <a:srgbClr val="00CC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98316" name="Text Box 13">
            <a:extLst>
              <a:ext uri="{FF2B5EF4-FFF2-40B4-BE49-F238E27FC236}">
                <a16:creationId xmlns:a16="http://schemas.microsoft.com/office/drawing/2014/main" id="{1003063E-2C20-43C7-AA0F-ED407506A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051" y="476251"/>
            <a:ext cx="604837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600" b="1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教育・保育カウンセラーの役割</a:t>
            </a:r>
          </a:p>
          <a:p>
            <a:pPr eaLnBrk="1" hangingPunct="1"/>
            <a:r>
              <a:rPr lang="ja-JP" altLang="en-US" sz="2800" b="1" dirty="0">
                <a:solidFill>
                  <a:schemeClr val="folHlin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（二側面からのアプローチ）</a:t>
            </a:r>
            <a:r>
              <a:rPr lang="ja-JP" altLang="en-US" sz="2800" b="1" dirty="0">
                <a:solidFill>
                  <a:schemeClr val="folHlin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2800" b="1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</a:p>
        </p:txBody>
      </p:sp>
      <p:sp>
        <p:nvSpPr>
          <p:cNvPr id="98317" name="Text Box 14">
            <a:extLst>
              <a:ext uri="{FF2B5EF4-FFF2-40B4-BE49-F238E27FC236}">
                <a16:creationId xmlns:a16="http://schemas.microsoft.com/office/drawing/2014/main" id="{E32AD4B7-4456-4FC4-9AC9-210AACED2F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575" y="1844675"/>
            <a:ext cx="3333750" cy="369332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b="1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保育カウンセラー</a:t>
            </a:r>
            <a:endParaRPr lang="ja-JP" altLang="en-US" sz="24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98318" name="AutoShape 15">
            <a:extLst>
              <a:ext uri="{FF2B5EF4-FFF2-40B4-BE49-F238E27FC236}">
                <a16:creationId xmlns:a16="http://schemas.microsoft.com/office/drawing/2014/main" id="{E4122DFB-9D66-4AD5-9A4A-DC16507B659E}"/>
              </a:ext>
            </a:extLst>
          </p:cNvPr>
          <p:cNvCxnSpPr>
            <a:cxnSpLocks noChangeShapeType="1"/>
            <a:stCxn id="98317" idx="1"/>
            <a:endCxn id="98310" idx="0"/>
          </p:cNvCxnSpPr>
          <p:nvPr/>
        </p:nvCxnSpPr>
        <p:spPr bwMode="auto">
          <a:xfrm rot="10800000" flipV="1">
            <a:off x="2652069" y="2029341"/>
            <a:ext cx="2075506" cy="536060"/>
          </a:xfrm>
          <a:prstGeom prst="bentConnector2">
            <a:avLst/>
          </a:prstGeom>
          <a:noFill/>
          <a:ln w="76200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319" name="AutoShape 16">
            <a:extLst>
              <a:ext uri="{FF2B5EF4-FFF2-40B4-BE49-F238E27FC236}">
                <a16:creationId xmlns:a16="http://schemas.microsoft.com/office/drawing/2014/main" id="{042FE99E-A5AF-443C-B4D5-975048264A68}"/>
              </a:ext>
            </a:extLst>
          </p:cNvPr>
          <p:cNvCxnSpPr>
            <a:cxnSpLocks noChangeShapeType="1"/>
            <a:stCxn id="98317" idx="3"/>
            <a:endCxn id="98313" idx="0"/>
          </p:cNvCxnSpPr>
          <p:nvPr/>
        </p:nvCxnSpPr>
        <p:spPr bwMode="auto">
          <a:xfrm>
            <a:off x="8061325" y="2029341"/>
            <a:ext cx="2018656" cy="536060"/>
          </a:xfrm>
          <a:prstGeom prst="bentConnector2">
            <a:avLst/>
          </a:prstGeom>
          <a:noFill/>
          <a:ln w="76200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8320" name="Oval 17">
            <a:extLst>
              <a:ext uri="{FF2B5EF4-FFF2-40B4-BE49-F238E27FC236}">
                <a16:creationId xmlns:a16="http://schemas.microsoft.com/office/drawing/2014/main" id="{318DD1D1-2B60-4555-8DF5-BC9FABF5C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7289" y="3333751"/>
            <a:ext cx="2713037" cy="2327275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98321" name="Oval 18">
            <a:extLst>
              <a:ext uri="{FF2B5EF4-FFF2-40B4-BE49-F238E27FC236}">
                <a16:creationId xmlns:a16="http://schemas.microsoft.com/office/drawing/2014/main" id="{29B44AAB-224F-45C4-BBF3-922F42368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2125" y="3892551"/>
            <a:ext cx="1531938" cy="1298575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200" b="1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子供</a:t>
            </a:r>
            <a:endParaRPr lang="ja-JP" altLang="en-US" sz="22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98322" name="Text Box 19">
            <a:extLst>
              <a:ext uri="{FF2B5EF4-FFF2-40B4-BE49-F238E27FC236}">
                <a16:creationId xmlns:a16="http://schemas.microsoft.com/office/drawing/2014/main" id="{F6634581-1663-4D76-A706-4FFC8742D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8350" y="5168900"/>
            <a:ext cx="1111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000" b="1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養育者</a:t>
            </a:r>
            <a:r>
              <a:rPr lang="ja-JP" altLang="en-US" sz="1600" b="1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（家族）</a:t>
            </a:r>
            <a:endParaRPr lang="ja-JP" altLang="en-US" sz="24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98323" name="AutoShape 21">
            <a:extLst>
              <a:ext uri="{FF2B5EF4-FFF2-40B4-BE49-F238E27FC236}">
                <a16:creationId xmlns:a16="http://schemas.microsoft.com/office/drawing/2014/main" id="{E182FCB9-F638-4877-B488-5B524D435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526" y="3097214"/>
            <a:ext cx="207963" cy="1163637"/>
          </a:xfrm>
          <a:prstGeom prst="upDownArrow">
            <a:avLst>
              <a:gd name="adj1" fmla="val 50657"/>
              <a:gd name="adj2" fmla="val 78931"/>
            </a:avLst>
          </a:prstGeom>
          <a:solidFill>
            <a:srgbClr val="0099FF"/>
          </a:solidFill>
          <a:ln w="12700">
            <a:solidFill>
              <a:srgbClr val="0099FF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98324" name="AutoShape 22">
            <a:extLst>
              <a:ext uri="{FF2B5EF4-FFF2-40B4-BE49-F238E27FC236}">
                <a16:creationId xmlns:a16="http://schemas.microsoft.com/office/drawing/2014/main" id="{ABC300ED-3000-424A-8EA4-7FCD4A914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526" y="4740276"/>
            <a:ext cx="207963" cy="411163"/>
          </a:xfrm>
          <a:prstGeom prst="upDownArrow">
            <a:avLst>
              <a:gd name="adj1" fmla="val 50278"/>
              <a:gd name="adj2" fmla="val 43203"/>
            </a:avLst>
          </a:prstGeom>
          <a:solidFill>
            <a:srgbClr val="0099FF"/>
          </a:solidFill>
          <a:ln w="12700">
            <a:solidFill>
              <a:srgbClr val="0099FF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98325" name="Rectangle 23">
            <a:extLst>
              <a:ext uri="{FF2B5EF4-FFF2-40B4-BE49-F238E27FC236}">
                <a16:creationId xmlns:a16="http://schemas.microsoft.com/office/drawing/2014/main" id="{594DCA48-7F0E-41A7-80B6-9997365EC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189" y="1785939"/>
            <a:ext cx="8677275" cy="501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98326" name="AutoShape 24">
            <a:extLst>
              <a:ext uri="{FF2B5EF4-FFF2-40B4-BE49-F238E27FC236}">
                <a16:creationId xmlns:a16="http://schemas.microsoft.com/office/drawing/2014/main" id="{91FC5772-502F-4447-A6C5-81DFB06AC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3851" y="2860675"/>
            <a:ext cx="288925" cy="2427288"/>
          </a:xfrm>
          <a:prstGeom prst="upDownArrow">
            <a:avLst>
              <a:gd name="adj1" fmla="val 39565"/>
              <a:gd name="adj2" fmla="val 73043"/>
            </a:avLst>
          </a:prstGeom>
          <a:solidFill>
            <a:srgbClr val="0099FF"/>
          </a:solidFill>
          <a:ln w="12700">
            <a:solidFill>
              <a:srgbClr val="0099FF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6" name="Rectangle 4">
            <a:extLst>
              <a:ext uri="{FF2B5EF4-FFF2-40B4-BE49-F238E27FC236}">
                <a16:creationId xmlns:a16="http://schemas.microsoft.com/office/drawing/2014/main" id="{187BD6EA-B19D-41CF-B594-D335529F6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6171" y="520065"/>
            <a:ext cx="7987029" cy="871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r>
              <a:rPr lang="ja-JP" altLang="en-US" sz="44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よりよい支援・連携には・・・</a:t>
            </a:r>
            <a:endParaRPr lang="ja-JP" altLang="en-US" sz="3600" b="1" dirty="0">
              <a:solidFill>
                <a:schemeClr val="accent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2404" name="Rectangle 5">
            <a:extLst>
              <a:ext uri="{FF2B5EF4-FFF2-40B4-BE49-F238E27FC236}">
                <a16:creationId xmlns:a16="http://schemas.microsoft.com/office/drawing/2014/main" id="{32CAF9BE-E529-438D-A143-3CDEC515A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9574" y="2022475"/>
            <a:ext cx="87979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ja-JP" altLang="en-US" sz="4400" dirty="0">
                <a:solidFill>
                  <a:srgbClr val="FA16E4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　カウンセリングスキルを身に付ける　　　　　　　</a:t>
            </a:r>
            <a:endParaRPr lang="en-US" altLang="ja-JP" sz="4400" dirty="0">
              <a:solidFill>
                <a:srgbClr val="FA16E4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受け止める力</a:t>
            </a:r>
            <a:endParaRPr lang="ja-JP" altLang="en-US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ja-JP" altLang="en-US" sz="4400" dirty="0">
                <a:solidFill>
                  <a:srgbClr val="92D05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　傾聴（受容・共感）</a:t>
            </a:r>
            <a:endParaRPr lang="en-US" altLang="ja-JP" sz="4400" dirty="0">
              <a:solidFill>
                <a:srgbClr val="92D05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ja-JP" altLang="en-US" sz="4400" dirty="0">
                <a:solidFill>
                  <a:srgbClr val="4D4D4D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聴く力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endParaRPr lang="en-US" altLang="ja-JP" sz="4400" b="1" dirty="0">
              <a:solidFill>
                <a:srgbClr val="4D4D4D"/>
              </a:solidFill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EC1D97-4EDB-52F5-A0F2-58B7424D9A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タイトル 1">
            <a:extLst>
              <a:ext uri="{FF2B5EF4-FFF2-40B4-BE49-F238E27FC236}">
                <a16:creationId xmlns:a16="http://schemas.microsoft.com/office/drawing/2014/main" id="{A7E31DAC-50C8-C5C6-6502-49057FA78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7" y="568960"/>
            <a:ext cx="9439264" cy="1027217"/>
          </a:xfrm>
        </p:spPr>
        <p:txBody>
          <a:bodyPr>
            <a:normAutofit/>
          </a:bodyPr>
          <a:lstStyle/>
          <a:p>
            <a:r>
              <a:rPr lang="ja-JP" altLang="en-US" sz="4400" b="1" dirty="0">
                <a:solidFill>
                  <a:schemeClr val="accent6"/>
                </a:solidFill>
              </a:rPr>
              <a:t>６．まとめ　</a:t>
            </a:r>
            <a:r>
              <a:rPr lang="en-US" altLang="ja-JP" sz="4400" b="1" dirty="0">
                <a:solidFill>
                  <a:schemeClr val="accent6"/>
                </a:solidFill>
              </a:rPr>
              <a:t>Ⅰ</a:t>
            </a:r>
            <a:endParaRPr lang="ja-JP" altLang="en-US" sz="4400" dirty="0">
              <a:solidFill>
                <a:schemeClr val="accent6"/>
              </a:solidFill>
            </a:endParaRPr>
          </a:p>
        </p:txBody>
      </p:sp>
      <p:sp>
        <p:nvSpPr>
          <p:cNvPr id="27651" name="コンテンツ プレースホルダ 2">
            <a:extLst>
              <a:ext uri="{FF2B5EF4-FFF2-40B4-BE49-F238E27FC236}">
                <a16:creationId xmlns:a16="http://schemas.microsoft.com/office/drawing/2014/main" id="{D911C080-CCAA-E075-CB62-56B150AAB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3854" y="2125554"/>
            <a:ext cx="10495905" cy="4195023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buNone/>
            </a:pPr>
            <a:r>
              <a:rPr lang="ja-JP" altLang="en-US" b="1" dirty="0">
                <a:solidFill>
                  <a:schemeClr val="accent2"/>
                </a:solidFill>
              </a:rPr>
              <a:t>　　 </a:t>
            </a:r>
            <a:r>
              <a:rPr lang="ja-JP" altLang="en-US" sz="4000" b="1" dirty="0">
                <a:solidFill>
                  <a:srgbClr val="FF66CC"/>
                </a:solidFill>
              </a:rPr>
              <a:t>（１）カウンセラーのパーソナリティ　</a:t>
            </a:r>
            <a:r>
              <a:rPr lang="ja-JP" altLang="en-US" sz="4000" b="1" dirty="0">
                <a:solidFill>
                  <a:srgbClr val="92D050"/>
                </a:solidFill>
              </a:rPr>
              <a:t>　</a:t>
            </a:r>
            <a:r>
              <a:rPr lang="ja-JP" altLang="en-US" sz="4000" b="1" dirty="0"/>
              <a:t>　　　　</a:t>
            </a:r>
          </a:p>
          <a:p>
            <a:pPr marL="609600" indent="-609600">
              <a:buNone/>
            </a:pPr>
            <a:r>
              <a:rPr lang="ja-JP" altLang="en-US" sz="4000" b="1" dirty="0"/>
              <a:t>　　</a:t>
            </a:r>
            <a:r>
              <a:rPr lang="ja-JP" altLang="en-US" sz="4000" b="1" dirty="0">
                <a:solidFill>
                  <a:schemeClr val="accent2"/>
                </a:solidFill>
              </a:rPr>
              <a:t>　　</a:t>
            </a:r>
            <a:r>
              <a:rPr lang="ja-JP" altLang="en-US" sz="4000" b="1" dirty="0">
                <a:solidFill>
                  <a:srgbClr val="00B050"/>
                </a:solidFill>
              </a:rPr>
              <a:t>①人好き</a:t>
            </a:r>
            <a:endParaRPr lang="en-US" altLang="ja-JP" sz="4000" b="1" dirty="0">
              <a:solidFill>
                <a:srgbClr val="00B050"/>
              </a:solidFill>
            </a:endParaRPr>
          </a:p>
          <a:p>
            <a:pPr marL="609600" indent="-609600">
              <a:buNone/>
            </a:pPr>
            <a:r>
              <a:rPr lang="ja-JP" altLang="en-US" sz="4000" b="1" dirty="0">
                <a:solidFill>
                  <a:srgbClr val="00B050"/>
                </a:solidFill>
              </a:rPr>
              <a:t>　　　　②共感性</a:t>
            </a:r>
            <a:endParaRPr lang="en-US" altLang="ja-JP" sz="4000" b="1" dirty="0">
              <a:solidFill>
                <a:srgbClr val="00B050"/>
              </a:solidFill>
            </a:endParaRPr>
          </a:p>
          <a:p>
            <a:pPr marL="609600" indent="-609600">
              <a:buNone/>
            </a:pPr>
            <a:r>
              <a:rPr lang="ja-JP" altLang="en-US" sz="4000" b="1" dirty="0">
                <a:solidFill>
                  <a:srgbClr val="00B050"/>
                </a:solidFill>
              </a:rPr>
              <a:t>　　　　③防衛的ではない</a:t>
            </a:r>
            <a:endParaRPr lang="en-US" altLang="ja-JP" sz="4000" b="1" dirty="0">
              <a:solidFill>
                <a:srgbClr val="00B050"/>
              </a:solidFill>
            </a:endParaRPr>
          </a:p>
          <a:p>
            <a:pPr marL="609600" indent="-609600">
              <a:buNone/>
            </a:pPr>
            <a:r>
              <a:rPr lang="ja-JP" altLang="en-US" sz="4000" b="1" dirty="0">
                <a:solidFill>
                  <a:srgbClr val="00B050"/>
                </a:solidFill>
              </a:rPr>
              <a:t>　　　　④他者への敬意</a:t>
            </a:r>
            <a:endParaRPr lang="en-US" altLang="ja-JP" sz="4000" b="1" dirty="0">
              <a:solidFill>
                <a:srgbClr val="00B050"/>
              </a:solidFill>
            </a:endParaRPr>
          </a:p>
          <a:p>
            <a:pPr marL="609600" indent="-609600">
              <a:buNone/>
            </a:pPr>
            <a:r>
              <a:rPr lang="ja-JP" altLang="en-US" sz="4000" b="1" dirty="0">
                <a:solidFill>
                  <a:schemeClr val="accent2"/>
                </a:solidFill>
              </a:rPr>
              <a:t>　　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414966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D88497-E44C-FE64-F956-C894DD583C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タイトル 1">
            <a:extLst>
              <a:ext uri="{FF2B5EF4-FFF2-40B4-BE49-F238E27FC236}">
                <a16:creationId xmlns:a16="http://schemas.microsoft.com/office/drawing/2014/main" id="{A5153ABF-1A74-54E4-A7D3-2656CCD6D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295" y="252757"/>
            <a:ext cx="10140305" cy="814043"/>
          </a:xfrm>
        </p:spPr>
        <p:txBody>
          <a:bodyPr>
            <a:normAutofit/>
          </a:bodyPr>
          <a:lstStyle/>
          <a:p>
            <a:r>
              <a:rPr lang="ja-JP" altLang="en-US" sz="4400" b="1" dirty="0">
                <a:solidFill>
                  <a:schemeClr val="accent6"/>
                </a:solidFill>
              </a:rPr>
              <a:t>６．まとめ　</a:t>
            </a:r>
            <a:r>
              <a:rPr lang="en-US" altLang="ja-JP" sz="4400" b="1" dirty="0">
                <a:solidFill>
                  <a:schemeClr val="accent6"/>
                </a:solidFill>
              </a:rPr>
              <a:t>Ⅱ</a:t>
            </a:r>
            <a:endParaRPr lang="ja-JP" altLang="en-US" sz="4400" dirty="0">
              <a:solidFill>
                <a:schemeClr val="accent6"/>
              </a:solidFill>
            </a:endParaRPr>
          </a:p>
        </p:txBody>
      </p:sp>
      <p:sp>
        <p:nvSpPr>
          <p:cNvPr id="28675" name="コンテンツ プレースホルダ 2">
            <a:extLst>
              <a:ext uri="{FF2B5EF4-FFF2-40B4-BE49-F238E27FC236}">
                <a16:creationId xmlns:a16="http://schemas.microsoft.com/office/drawing/2014/main" id="{1B1F8D3F-D343-8C8A-4E8E-6B0495361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7840" y="1300480"/>
            <a:ext cx="7792720" cy="5392420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buNone/>
            </a:pPr>
            <a:r>
              <a:rPr lang="ja-JP" altLang="en-US" b="1" dirty="0">
                <a:solidFill>
                  <a:schemeClr val="accent2"/>
                </a:solidFill>
              </a:rPr>
              <a:t> </a:t>
            </a:r>
            <a:r>
              <a:rPr lang="ja-JP" altLang="en-US" sz="4000" b="1" dirty="0">
                <a:solidFill>
                  <a:srgbClr val="FF66CC"/>
                </a:solidFill>
              </a:rPr>
              <a:t>（２）カウンセリングの評価の観点　　　　　　</a:t>
            </a:r>
          </a:p>
          <a:p>
            <a:pPr marL="609600" indent="-609600">
              <a:buNone/>
            </a:pPr>
            <a:r>
              <a:rPr lang="ja-JP" altLang="en-US" sz="4000" b="1" dirty="0"/>
              <a:t>　　</a:t>
            </a:r>
            <a:r>
              <a:rPr lang="ja-JP" altLang="en-US" sz="4000" b="1" dirty="0">
                <a:solidFill>
                  <a:schemeClr val="accent2"/>
                </a:solidFill>
              </a:rPr>
              <a:t>　　</a:t>
            </a:r>
            <a:r>
              <a:rPr lang="ja-JP" altLang="en-US" sz="4000" b="1" dirty="0">
                <a:solidFill>
                  <a:srgbClr val="00B050"/>
                </a:solidFill>
              </a:rPr>
              <a:t>①リレーションはどうか</a:t>
            </a:r>
            <a:endParaRPr lang="en-US" altLang="ja-JP" sz="4000" b="1" dirty="0">
              <a:solidFill>
                <a:srgbClr val="00B050"/>
              </a:solidFill>
            </a:endParaRPr>
          </a:p>
          <a:p>
            <a:pPr marL="609600" indent="-609600">
              <a:buNone/>
            </a:pPr>
            <a:r>
              <a:rPr lang="ja-JP" altLang="en-US" sz="4000" b="1" dirty="0">
                <a:solidFill>
                  <a:srgbClr val="00B050"/>
                </a:solidFill>
              </a:rPr>
              <a:t>　　　　②問題の核心は把握したか</a:t>
            </a:r>
            <a:endParaRPr lang="en-US" altLang="ja-JP" sz="4000" b="1" dirty="0">
              <a:solidFill>
                <a:srgbClr val="00B050"/>
              </a:solidFill>
            </a:endParaRPr>
          </a:p>
          <a:p>
            <a:pPr marL="609600" indent="-609600">
              <a:buNone/>
            </a:pPr>
            <a:r>
              <a:rPr lang="ja-JP" altLang="en-US" sz="4000" b="1" dirty="0">
                <a:solidFill>
                  <a:srgbClr val="00B050"/>
                </a:solidFill>
              </a:rPr>
              <a:t>　　　　③目標は立てられたか</a:t>
            </a:r>
            <a:endParaRPr lang="en-US" altLang="ja-JP" sz="4000" b="1" dirty="0">
              <a:solidFill>
                <a:srgbClr val="00B050"/>
              </a:solidFill>
            </a:endParaRPr>
          </a:p>
          <a:p>
            <a:pPr marL="609600" indent="-609600">
              <a:buNone/>
            </a:pPr>
            <a:r>
              <a:rPr lang="ja-JP" altLang="en-US" sz="4000" b="1" dirty="0">
                <a:solidFill>
                  <a:srgbClr val="00B050"/>
                </a:solidFill>
              </a:rPr>
              <a:t>　　　　④技法はどうか</a:t>
            </a:r>
            <a:endParaRPr lang="en-US" altLang="ja-JP" sz="4000" b="1" dirty="0">
              <a:solidFill>
                <a:srgbClr val="00B050"/>
              </a:solidFill>
            </a:endParaRPr>
          </a:p>
          <a:p>
            <a:pPr marL="609600" indent="-609600">
              <a:buNone/>
            </a:pPr>
            <a:r>
              <a:rPr lang="ja-JP" altLang="en-US" sz="4000" b="1" dirty="0">
                <a:solidFill>
                  <a:srgbClr val="00B050"/>
                </a:solidFill>
              </a:rPr>
              <a:t>　　　　⑤非言語表現はどうか</a:t>
            </a:r>
            <a:endParaRPr lang="en-US" altLang="ja-JP" sz="4000" b="1" dirty="0">
              <a:solidFill>
                <a:srgbClr val="00B050"/>
              </a:solidFill>
            </a:endParaRPr>
          </a:p>
          <a:p>
            <a:pPr marL="609600" indent="-609600">
              <a:buNone/>
            </a:pPr>
            <a:r>
              <a:rPr lang="ja-JP" altLang="en-US" sz="4000" b="1" dirty="0">
                <a:solidFill>
                  <a:srgbClr val="00B050"/>
                </a:solidFill>
              </a:rPr>
              <a:t>　　　　⑥処置は適切であったか</a:t>
            </a:r>
            <a:endParaRPr lang="ja-JP" alt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72121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>
            <a:extLst>
              <a:ext uri="{FF2B5EF4-FFF2-40B4-BE49-F238E27FC236}">
                <a16:creationId xmlns:a16="http://schemas.microsoft.com/office/drawing/2014/main" id="{BD73D517-F191-31C1-02F6-462187951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88913"/>
            <a:ext cx="76342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44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カウンセリング基本原理</a:t>
            </a:r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259A6262-97A4-3AC3-ABE8-DA11FA95F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12875"/>
            <a:ext cx="8135938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ja-JP" altLang="en-US" sz="4000" dirty="0"/>
              <a:t>　  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（１）治そうとするな</a:t>
            </a:r>
          </a:p>
          <a:p>
            <a:pPr eaLnBrk="1" hangingPunct="1">
              <a:spcBef>
                <a:spcPct val="20000"/>
              </a:spcBef>
            </a:pP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</a:t>
            </a:r>
            <a:r>
              <a:rPr lang="ja-JP" altLang="en-US" sz="3600" b="1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わかろうとせよ</a:t>
            </a:r>
          </a:p>
          <a:p>
            <a:pPr eaLnBrk="1" hangingPunct="1">
              <a:spcBef>
                <a:spcPct val="20000"/>
              </a:spcBef>
            </a:pP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（２）「ことばじり」をつかまえるな</a:t>
            </a:r>
          </a:p>
          <a:p>
            <a:pPr eaLnBrk="1" hangingPunct="1">
              <a:spcBef>
                <a:spcPct val="20000"/>
              </a:spcBef>
            </a:pP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</a:t>
            </a:r>
            <a:r>
              <a:rPr lang="ja-JP" altLang="en-US" sz="3600" b="1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感情をつかめ</a:t>
            </a:r>
          </a:p>
          <a:p>
            <a:pPr eaLnBrk="1" hangingPunct="1">
              <a:spcBef>
                <a:spcPct val="20000"/>
              </a:spcBef>
            </a:pP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（３）行動だけを見るな</a:t>
            </a:r>
          </a:p>
          <a:p>
            <a:pPr eaLnBrk="1" hangingPunct="1">
              <a:spcBef>
                <a:spcPct val="20000"/>
              </a:spcBef>
            </a:pP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</a:t>
            </a:r>
            <a:r>
              <a:rPr lang="ja-JP" altLang="en-US" sz="3600" b="1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ビリーフをつかめ</a:t>
            </a:r>
          </a:p>
        </p:txBody>
      </p:sp>
      <p:sp>
        <p:nvSpPr>
          <p:cNvPr id="26628" name="Text Box 6">
            <a:extLst>
              <a:ext uri="{FF2B5EF4-FFF2-40B4-BE49-F238E27FC236}">
                <a16:creationId xmlns:a16="http://schemas.microsoft.com/office/drawing/2014/main" id="{232A7231-2972-EBB7-209C-AA323B9421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5900" y="5445125"/>
            <a:ext cx="2508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3600" b="1" dirty="0">
                <a:solidFill>
                  <a:srgbClr val="9933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國分康孝</a:t>
            </a:r>
            <a:endParaRPr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6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4">
            <a:extLst>
              <a:ext uri="{FF2B5EF4-FFF2-40B4-BE49-F238E27FC236}">
                <a16:creationId xmlns:a16="http://schemas.microsoft.com/office/drawing/2014/main" id="{001F03F6-6FF7-CD62-397A-29334BEFF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1303339"/>
            <a:ext cx="6624637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5400" b="1" dirty="0">
                <a:solidFill>
                  <a:schemeClr val="hlin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ご清聴</a:t>
            </a:r>
          </a:p>
          <a:p>
            <a:pPr eaLnBrk="1" hangingPunct="1">
              <a:spcBef>
                <a:spcPct val="50000"/>
              </a:spcBef>
            </a:pPr>
            <a:r>
              <a:rPr lang="ja-JP" altLang="en-US" sz="5400" b="1" dirty="0">
                <a:solidFill>
                  <a:schemeClr val="folHlin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5400" b="1" dirty="0">
                <a:solidFill>
                  <a:srgbClr val="00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ありがとう</a:t>
            </a:r>
          </a:p>
          <a:p>
            <a:pPr eaLnBrk="1" hangingPunct="1">
              <a:spcBef>
                <a:spcPct val="50000"/>
              </a:spcBef>
            </a:pPr>
            <a:r>
              <a:rPr lang="ja-JP" altLang="en-US" sz="5400" b="1" dirty="0">
                <a:solidFill>
                  <a:schemeClr val="folHlin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5400" b="1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ございました</a:t>
            </a:r>
            <a:r>
              <a:rPr lang="ja-JP" altLang="en-US" sz="5400" b="1" dirty="0">
                <a:solidFill>
                  <a:srgbClr val="FF66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❤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91CCE87-A766-1F9B-7CC0-AF084E378C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9288" y="5492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ja-JP" altLang="en-US" sz="4400" b="1" dirty="0">
                <a:solidFill>
                  <a:srgbClr val="F55809"/>
                </a:solidFill>
              </a:rPr>
              <a:t>２．カウンセリングの技法とは・・・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F463E4A-28EA-11FF-BC92-045030ED72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4825" y="2133600"/>
            <a:ext cx="8229600" cy="4032250"/>
          </a:xfrm>
        </p:spPr>
        <p:txBody>
          <a:bodyPr>
            <a:normAutofit lnSpcReduction="10000"/>
          </a:bodyPr>
          <a:lstStyle/>
          <a:p>
            <a:pPr marL="609600" indent="-609600">
              <a:buNone/>
            </a:pPr>
            <a:r>
              <a:rPr lang="ja-JP" altLang="en-US" sz="4000"/>
              <a:t>　　</a:t>
            </a:r>
            <a:r>
              <a:rPr lang="ja-JP" altLang="en-US" sz="4100" b="1">
                <a:solidFill>
                  <a:schemeClr val="accent2"/>
                </a:solidFill>
              </a:rPr>
              <a:t>（１）方略（ステラテジー）</a:t>
            </a:r>
          </a:p>
          <a:p>
            <a:pPr marL="609600" indent="-609600">
              <a:buNone/>
            </a:pPr>
            <a:r>
              <a:rPr lang="ja-JP" altLang="en-US" sz="4100" b="1"/>
              <a:t>　　　　　どんな作戦でいくのか　　　　　　</a:t>
            </a:r>
          </a:p>
          <a:p>
            <a:pPr marL="609600" indent="-609600">
              <a:buNone/>
            </a:pPr>
            <a:r>
              <a:rPr lang="ja-JP" altLang="en-US" sz="4100" b="1"/>
              <a:t>　　</a:t>
            </a:r>
            <a:r>
              <a:rPr lang="ja-JP" altLang="en-US" sz="4100" b="1">
                <a:solidFill>
                  <a:schemeClr val="accent2"/>
                </a:solidFill>
              </a:rPr>
              <a:t>（２）技術（スキル）</a:t>
            </a:r>
          </a:p>
          <a:p>
            <a:pPr marL="609600" indent="-609600">
              <a:buNone/>
            </a:pPr>
            <a:r>
              <a:rPr lang="ja-JP" altLang="en-US" sz="4100" b="1"/>
              <a:t>　　　　　どんな技術でその作戦を</a:t>
            </a:r>
          </a:p>
          <a:p>
            <a:pPr marL="609600" indent="-609600">
              <a:buNone/>
            </a:pPr>
            <a:r>
              <a:rPr lang="ja-JP" altLang="en-US" sz="4100" b="1"/>
              <a:t>　　　　　実行するのか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261B80C-7B19-E0F1-1327-0B2CAF19CD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74825" y="404813"/>
            <a:ext cx="871378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ja-JP" altLang="en-US" sz="4400" b="1" dirty="0">
                <a:solidFill>
                  <a:srgbClr val="F55809"/>
                </a:solidFill>
              </a:rPr>
              <a:t>３．カウンセリングの技法と理論・・・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F0F2B7C-25FE-A96B-CF53-120A8CB2B7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92313" y="1844676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3600" b="1" dirty="0"/>
              <a:t>　　　</a:t>
            </a:r>
            <a:r>
              <a:rPr lang="ja-JP" altLang="en-US" sz="3600" b="1" dirty="0">
                <a:solidFill>
                  <a:srgbClr val="006666"/>
                </a:solidFill>
              </a:rPr>
              <a:t>それぞれの理論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36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3600" b="1" dirty="0"/>
              <a:t>　　　それぞれの技法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3600" b="1" dirty="0">
                <a:solidFill>
                  <a:schemeClr val="accent2"/>
                </a:solidFill>
              </a:rPr>
              <a:t>　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3600" b="1" dirty="0">
                <a:solidFill>
                  <a:schemeClr val="accent6"/>
                </a:solidFill>
              </a:rPr>
              <a:t>（１）精神分析論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3600" b="1" dirty="0"/>
              <a:t>　　　発達的視点、コンプレクス、防衛機制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3600" b="1" dirty="0"/>
              <a:t>　　　自由連想法⇒無意識の解釈</a:t>
            </a:r>
          </a:p>
        </p:txBody>
      </p:sp>
      <p:sp>
        <p:nvSpPr>
          <p:cNvPr id="6148" name="AutoShape 4">
            <a:extLst>
              <a:ext uri="{FF2B5EF4-FFF2-40B4-BE49-F238E27FC236}">
                <a16:creationId xmlns:a16="http://schemas.microsoft.com/office/drawing/2014/main" id="{FF453CBF-B065-10D8-A578-0B3ED983C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9875" y="2565400"/>
            <a:ext cx="719138" cy="431800"/>
          </a:xfrm>
          <a:prstGeom prst="downArrow">
            <a:avLst>
              <a:gd name="adj1" fmla="val 46139"/>
              <a:gd name="adj2" fmla="val 55514"/>
            </a:avLst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>
            <a:extLst>
              <a:ext uri="{FF2B5EF4-FFF2-40B4-BE49-F238E27FC236}">
                <a16:creationId xmlns:a16="http://schemas.microsoft.com/office/drawing/2014/main" id="{5179CA6F-F9D7-04A4-ACBC-813155BE14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92314" y="692151"/>
            <a:ext cx="9305606" cy="5789929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ja-JP" altLang="en-US" sz="3900" b="1" dirty="0">
                <a:solidFill>
                  <a:schemeClr val="accent6"/>
                </a:solidFill>
              </a:rPr>
              <a:t>（２）自己理論（ロジャーズ）</a:t>
            </a:r>
          </a:p>
          <a:p>
            <a:pPr eaLnBrk="1" hangingPunct="1">
              <a:buFontTx/>
              <a:buNone/>
            </a:pPr>
            <a:r>
              <a:rPr lang="ja-JP" altLang="en-US" sz="3600" b="1" dirty="0"/>
              <a:t>　　　現象学、実存主義</a:t>
            </a:r>
          </a:p>
          <a:p>
            <a:pPr eaLnBrk="1" hangingPunct="1">
              <a:buFontTx/>
              <a:buNone/>
            </a:pPr>
            <a:r>
              <a:rPr lang="ja-JP" altLang="en-US" sz="3600" b="1" dirty="0"/>
              <a:t>　　　自己実現と自己一致・不一致</a:t>
            </a:r>
          </a:p>
          <a:p>
            <a:pPr eaLnBrk="1" hangingPunct="1">
              <a:buFontTx/>
              <a:buNone/>
            </a:pPr>
            <a:r>
              <a:rPr lang="ja-JP" altLang="en-US" sz="3600" b="1" dirty="0"/>
              <a:t>　　　来談者中心療法（傾聴、受容、共感）</a:t>
            </a:r>
          </a:p>
          <a:p>
            <a:pPr eaLnBrk="1" hangingPunct="1">
              <a:buFontTx/>
              <a:buNone/>
            </a:pPr>
            <a:r>
              <a:rPr lang="ja-JP" altLang="en-US" sz="3900" b="1" dirty="0">
                <a:solidFill>
                  <a:schemeClr val="accent6"/>
                </a:solidFill>
              </a:rPr>
              <a:t>（３）行動理論（ワトソン、ハル、スキナー）</a:t>
            </a:r>
          </a:p>
          <a:p>
            <a:pPr eaLnBrk="1" hangingPunct="1">
              <a:buFontTx/>
              <a:buNone/>
            </a:pPr>
            <a:r>
              <a:rPr lang="ja-JP" altLang="en-US" sz="3600" b="1" dirty="0"/>
              <a:t>　　　ＳＲ理論（条件づけ理論）</a:t>
            </a:r>
          </a:p>
          <a:p>
            <a:pPr eaLnBrk="1" hangingPunct="1">
              <a:buFontTx/>
              <a:buNone/>
            </a:pPr>
            <a:r>
              <a:rPr lang="ja-JP" altLang="en-US" sz="3600" b="1" dirty="0"/>
              <a:t>　　　古典的条件づけ</a:t>
            </a:r>
          </a:p>
          <a:p>
            <a:pPr eaLnBrk="1" hangingPunct="1">
              <a:buFontTx/>
              <a:buNone/>
            </a:pPr>
            <a:r>
              <a:rPr lang="ja-JP" altLang="en-US" sz="3600" b="1" dirty="0"/>
              <a:t>　　　オペラント条件づけ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>
            <a:extLst>
              <a:ext uri="{FF2B5EF4-FFF2-40B4-BE49-F238E27FC236}">
                <a16:creationId xmlns:a16="http://schemas.microsoft.com/office/drawing/2014/main" id="{6E74C826-BD12-879D-E979-CC94CC400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7030" y="1029971"/>
            <a:ext cx="8351838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ja-JP" altLang="en-US" sz="38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（４）その他の理論</a:t>
            </a:r>
          </a:p>
          <a:p>
            <a:pPr eaLnBrk="1" hangingPunct="1">
              <a:spcBef>
                <a:spcPct val="20000"/>
              </a:spcBef>
            </a:pPr>
            <a:r>
              <a:rPr lang="ja-JP" altLang="en-US" sz="3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アドラー心理学（</a:t>
            </a:r>
            <a:r>
              <a:rPr lang="ja-JP" altLang="en-US" sz="3800" b="1" dirty="0">
                <a:solidFill>
                  <a:srgbClr val="9933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アドラー</a:t>
            </a:r>
            <a:r>
              <a:rPr lang="ja-JP" altLang="en-US" sz="3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  <a:p>
            <a:pPr eaLnBrk="1" hangingPunct="1">
              <a:spcBef>
                <a:spcPct val="20000"/>
              </a:spcBef>
            </a:pPr>
            <a:r>
              <a:rPr lang="ja-JP" altLang="en-US" sz="3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論理療法（</a:t>
            </a:r>
            <a:r>
              <a:rPr lang="ja-JP" altLang="en-US" sz="3800" b="1" dirty="0">
                <a:solidFill>
                  <a:srgbClr val="9933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アルバート　エリス</a:t>
            </a:r>
            <a:r>
              <a:rPr lang="ja-JP" altLang="en-US" sz="3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  <a:p>
            <a:pPr eaLnBrk="1" hangingPunct="1">
              <a:spcBef>
                <a:spcPct val="20000"/>
              </a:spcBef>
            </a:pPr>
            <a:r>
              <a:rPr lang="ja-JP" altLang="en-US" sz="3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交流分析（</a:t>
            </a:r>
            <a:r>
              <a:rPr lang="ja-JP" altLang="en-US" sz="3800" b="1" dirty="0">
                <a:solidFill>
                  <a:srgbClr val="9933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エリック、バーン</a:t>
            </a:r>
            <a:r>
              <a:rPr lang="ja-JP" altLang="en-US" sz="3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  <a:p>
            <a:pPr eaLnBrk="1" hangingPunct="1">
              <a:spcBef>
                <a:spcPct val="20000"/>
              </a:spcBef>
            </a:pPr>
            <a:endParaRPr lang="ja-JP" altLang="en-US" sz="3800" b="1" dirty="0">
              <a:solidFill>
                <a:schemeClr val="accent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20000"/>
              </a:spcBef>
            </a:pPr>
            <a:r>
              <a:rPr lang="ja-JP" altLang="en-US" sz="3800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3800" b="1" dirty="0">
                <a:solidFill>
                  <a:srgbClr val="FF66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☆それぞれの理論には、</a:t>
            </a:r>
          </a:p>
          <a:p>
            <a:pPr eaLnBrk="1" hangingPunct="1">
              <a:spcBef>
                <a:spcPct val="20000"/>
              </a:spcBef>
            </a:pPr>
            <a:r>
              <a:rPr lang="ja-JP" altLang="en-US" sz="3800" b="1" dirty="0">
                <a:solidFill>
                  <a:srgbClr val="FF66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それぞれの技法がある</a:t>
            </a:r>
          </a:p>
          <a:p>
            <a:pPr eaLnBrk="1" hangingPunct="1">
              <a:spcBef>
                <a:spcPct val="20000"/>
              </a:spcBef>
            </a:pPr>
            <a:r>
              <a:rPr lang="ja-JP" altLang="en-US" sz="3600" b="1" dirty="0"/>
              <a:t>　　　</a:t>
            </a:r>
            <a:endParaRPr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しずく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0521580_TF33443810_Win32" id="{4FA98AEC-99E0-42E3-B58C-3738624EA55D}" vid="{514D1952-5591-4150-8FDA-0AF0CF856BF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93813dd7ca6ad654711aa0ab317e03a3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f11dc0ce689dd3925e84e4e35398c6e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38E52988-C458-4121-9BF8-864CDB291D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C9275B-1E7E-409A-9467-302622C468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BA7D41-7EBD-45D7-AFB8-22EF4BFA6BA2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71af3243-3dd4-4a8d-8c0d-dd76da1f02a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研究所のデザイン</Template>
  <TotalTime>1476</TotalTime>
  <Words>3134</Words>
  <Application>Microsoft Office PowerPoint</Application>
  <PresentationFormat>ワイド画面</PresentationFormat>
  <Paragraphs>534</Paragraphs>
  <Slides>59</Slides>
  <Notes>39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59</vt:i4>
      </vt:variant>
    </vt:vector>
  </HeadingPairs>
  <TitlesOfParts>
    <vt:vector size="68" baseType="lpstr">
      <vt:lpstr>HGP創英角ｺﾞｼｯｸUB</vt:lpstr>
      <vt:lpstr>HGS創英角ｺﾞｼｯｸUB</vt:lpstr>
      <vt:lpstr>HG創英角ｺﾞｼｯｸUB</vt:lpstr>
      <vt:lpstr>Meiryo UI</vt:lpstr>
      <vt:lpstr>ＭＳ Ｐゴシック</vt:lpstr>
      <vt:lpstr>メイリオ</vt:lpstr>
      <vt:lpstr>Arial</vt:lpstr>
      <vt:lpstr>Wingdings</vt:lpstr>
      <vt:lpstr>しずく</vt:lpstr>
      <vt:lpstr>R7年 東京都専修学校各種学校協会  教師のための 学生カウンセリング 研修会</vt:lpstr>
      <vt:lpstr>PowerPoint プレゼンテーション</vt:lpstr>
      <vt:lpstr>初めに・・・ 　　　カウンセリングとは？</vt:lpstr>
      <vt:lpstr>PowerPoint プレゼンテーション</vt:lpstr>
      <vt:lpstr>１．カウンセリングの面接とは・・・</vt:lpstr>
      <vt:lpstr>２．カウンセリングの技法とは・・・</vt:lpstr>
      <vt:lpstr>３．カウンセリングの技法と理論・・・</vt:lpstr>
      <vt:lpstr>PowerPoint プレゼンテーション</vt:lpstr>
      <vt:lpstr>PowerPoint プレゼンテーション</vt:lpstr>
      <vt:lpstr>４．カウンセリングの基本技法 ＜援助的な態度＞</vt:lpstr>
      <vt:lpstr>＜非言語的技法＞</vt:lpstr>
      <vt:lpstr>＜言語的技法＞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アセスメントの方法  ー基礎とその活用ー</vt:lpstr>
      <vt:lpstr>１．アセスメントとは　（１）</vt:lpstr>
      <vt:lpstr>１．アセスメントとは　（２）</vt:lpstr>
      <vt:lpstr>２．アセスメントの対象（１）</vt:lpstr>
      <vt:lpstr>２．アセスメントの対象（２）</vt:lpstr>
      <vt:lpstr>PowerPoint プレゼンテーション</vt:lpstr>
      <vt:lpstr>PowerPoint プレゼンテーション</vt:lpstr>
      <vt:lpstr>３．子どもを取り巻く環境のアセスメント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５．行動観察という視点から</vt:lpstr>
      <vt:lpstr>７．アセスメント実施の留意点</vt:lpstr>
      <vt:lpstr>８．アセスメント結果の伝え方</vt:lpstr>
      <vt:lpstr> 心理検査の実際と配慮</vt:lpstr>
      <vt:lpstr>心を測定する</vt:lpstr>
      <vt:lpstr>心を測定する前に</vt:lpstr>
      <vt:lpstr>カウンセリングとしての心理測定</vt:lpstr>
      <vt:lpstr>特別支援教育 　　　　　　 　～特性のある子が輝く支援の極意～</vt:lpstr>
      <vt:lpstr>特殊教育から特別支援教育へ １ </vt:lpstr>
      <vt:lpstr>特別支援教育の定義</vt:lpstr>
      <vt:lpstr>発達障害とは－特徴と主な障害－</vt:lpstr>
      <vt:lpstr>発達障害の子どもたちの問題</vt:lpstr>
      <vt:lpstr>神経発達症群／神経発達障害群１</vt:lpstr>
      <vt:lpstr>コミュニケーション症群／ 　　　　　　　コミュニケーション障害群１</vt:lpstr>
      <vt:lpstr>コミュニケーション症群／ 　　　　　　　コミュニケーション障害群２</vt:lpstr>
      <vt:lpstr>局所性学習症/LD</vt:lpstr>
      <vt:lpstr>注意欠如多動症/ADHDとは</vt:lpstr>
      <vt:lpstr>注意欠如多動症の特徴</vt:lpstr>
      <vt:lpstr>注意欠如多動症の 子どもの実態</vt:lpstr>
      <vt:lpstr>注意欠如多動症の子どもの捉え方</vt:lpstr>
      <vt:lpstr>自閉スペクトラム症</vt:lpstr>
      <vt:lpstr>　　基本対応は・・・</vt:lpstr>
      <vt:lpstr>PowerPoint プレゼンテーション</vt:lpstr>
      <vt:lpstr>PowerPoint プレゼンテーション</vt:lpstr>
      <vt:lpstr>PowerPoint プレゼンテーション</vt:lpstr>
      <vt:lpstr>６．まとめ　Ⅰ</vt:lpstr>
      <vt:lpstr>６．まとめ　Ⅱ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TOMITA HISAE</dc:creator>
  <cp:lastModifiedBy>junya shimizu</cp:lastModifiedBy>
  <cp:revision>13</cp:revision>
  <cp:lastPrinted>2025-05-02T00:07:45Z</cp:lastPrinted>
  <dcterms:created xsi:type="dcterms:W3CDTF">2025-04-29T04:18:54Z</dcterms:created>
  <dcterms:modified xsi:type="dcterms:W3CDTF">2025-05-28T04:19:18Z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