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88163" cy="10018713"/>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44162" autoAdjust="0"/>
  </p:normalViewPr>
  <p:slideViewPr>
    <p:cSldViewPr snapToGrid="0" snapToObjects="1">
      <p:cViewPr varScale="1">
        <p:scale>
          <a:sx n="113" d="100"/>
          <a:sy n="113" d="100"/>
        </p:scale>
        <p:origin x="47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137779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3200"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5.sv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18" Type="http://schemas.openxmlformats.org/officeDocument/2006/relationships/image" Target="../media/image39.png"/><Relationship Id="rId3" Type="http://schemas.openxmlformats.org/officeDocument/2006/relationships/image" Target="../media/image1.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2.png"/><Relationship Id="rId2" Type="http://schemas.openxmlformats.org/officeDocument/2006/relationships/notesSlide" Target="../notesSlides/notesSlide4.xml"/><Relationship Id="rId16" Type="http://schemas.openxmlformats.org/officeDocument/2006/relationships/image" Target="../media/image38.png"/><Relationship Id="rId1" Type="http://schemas.openxmlformats.org/officeDocument/2006/relationships/slideLayout" Target="../slideLayouts/slideLayout1.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png"/><Relationship Id="rId19" Type="http://schemas.openxmlformats.org/officeDocument/2006/relationships/image" Target="../media/image40.sv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s>
</file>

<file path=ppt/slides/_rels/slide5.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1.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5" Type="http://schemas.openxmlformats.org/officeDocument/2006/relationships/image" Target="../media/image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s>
</file>

<file path=ppt/slides/_rels/slide6.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3" Type="http://schemas.openxmlformats.org/officeDocument/2006/relationships/image" Target="../media/image1.pn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2.png"/><Relationship Id="rId2" Type="http://schemas.openxmlformats.org/officeDocument/2006/relationships/notesSlide" Target="../notesSlides/notesSlide6.xml"/><Relationship Id="rId16" Type="http://schemas.openxmlformats.org/officeDocument/2006/relationships/image" Target="../media/image64.png"/><Relationship Id="rId1" Type="http://schemas.openxmlformats.org/officeDocument/2006/relationships/slideLayout" Target="../slideLayouts/slideLayout1.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s>
</file>

<file path=ppt/slides/_rels/slide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1.png"/><Relationship Id="rId7" Type="http://schemas.openxmlformats.org/officeDocument/2006/relationships/image" Target="../media/image6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7.png"/><Relationship Id="rId11" Type="http://schemas.openxmlformats.org/officeDocument/2006/relationships/image" Target="../media/image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8.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png"/><Relationship Id="rId3" Type="http://schemas.openxmlformats.org/officeDocument/2006/relationships/image" Target="../media/image1.png"/><Relationship Id="rId7" Type="http://schemas.openxmlformats.org/officeDocument/2006/relationships/image" Target="../media/image75.png"/><Relationship Id="rId12" Type="http://schemas.openxmlformats.org/officeDocument/2006/relationships/image" Target="../media/image8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14.png"/><Relationship Id="rId7" Type="http://schemas.openxmlformats.org/officeDocument/2006/relationships/image" Target="../media/image83.svg"/><Relationship Id="rId12" Type="http://schemas.openxmlformats.org/officeDocument/2006/relationships/image" Target="../media/image8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72.png"/><Relationship Id="rId10" Type="http://schemas.openxmlformats.org/officeDocument/2006/relationships/image" Target="../media/image86.svg"/><Relationship Id="rId4" Type="http://schemas.openxmlformats.org/officeDocument/2006/relationships/image" Target="../media/image2.png"/><Relationship Id="rId9" Type="http://schemas.openxmlformats.org/officeDocument/2006/relationships/image" Target="../media/image85.png"/><Relationship Id="rId14" Type="http://schemas.openxmlformats.org/officeDocument/2006/relationships/image" Target="../media/image90.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6" name="Text 0"/>
          <p:cNvSpPr/>
          <p:nvPr/>
        </p:nvSpPr>
        <p:spPr>
          <a:xfrm>
            <a:off x="1749742" y="2254568"/>
            <a:ext cx="8692515" cy="714375"/>
          </a:xfrm>
          <a:prstGeom prst="rect">
            <a:avLst/>
          </a:prstGeom>
          <a:noFill/>
          <a:ln/>
        </p:spPr>
        <p:txBody>
          <a:bodyPr vert="horz" wrap="square" lIns="0" tIns="0" rIns="0" bIns="0" rtlCol="0" anchor="t"/>
          <a:lstStyle/>
          <a:p>
            <a:pPr marL="0" indent="0" algn="ctr">
              <a:lnSpc>
                <a:spcPts val="5625"/>
              </a:lnSpc>
              <a:buNone/>
            </a:pPr>
            <a:r>
              <a:rPr lang="en-US" sz="4500" b="1" kern="0" spc="-90" dirty="0">
                <a:solidFill>
                  <a:srgbClr val="111827"/>
                </a:solidFill>
                <a:latin typeface="HGｺﾞｼｯｸM" panose="020B0609000000000000" pitchFamily="49" charset="-128"/>
                <a:ea typeface="HGｺﾞｼｯｸM" panose="020B0609000000000000" pitchFamily="49" charset="-128"/>
                <a:cs typeface="Inter" pitchFamily="34" charset="-120"/>
              </a:rPr>
              <a:t>職業教育体系の確立に向けて</a:t>
            </a:r>
            <a:endParaRPr lang="en-US" sz="4500" dirty="0">
              <a:latin typeface="HGｺﾞｼｯｸM" panose="020B0609000000000000" pitchFamily="49" charset="-128"/>
              <a:ea typeface="HGｺﾞｼｯｸM" panose="020B0609000000000000" pitchFamily="49" charset="-128"/>
            </a:endParaRPr>
          </a:p>
        </p:txBody>
      </p:sp>
      <p:sp>
        <p:nvSpPr>
          <p:cNvPr id="7" name="Text 1"/>
          <p:cNvSpPr/>
          <p:nvPr/>
        </p:nvSpPr>
        <p:spPr>
          <a:xfrm>
            <a:off x="2529840" y="3140202"/>
            <a:ext cx="7132320" cy="304800"/>
          </a:xfrm>
          <a:prstGeom prst="rect">
            <a:avLst/>
          </a:prstGeom>
          <a:noFill/>
          <a:ln/>
        </p:spPr>
        <p:txBody>
          <a:bodyPr vert="horz" wrap="square" lIns="0" tIns="0" rIns="0" bIns="0" rtlCol="0" anchor="t"/>
          <a:lstStyle/>
          <a:p>
            <a:pPr marL="0" indent="0" algn="ctr">
              <a:lnSpc>
                <a:spcPts val="2400"/>
              </a:lnSpc>
              <a:buNone/>
            </a:pPr>
            <a:r>
              <a:rPr lang="en-US" sz="1800" dirty="0">
                <a:latin typeface="HGｺﾞｼｯｸM" panose="020B0609000000000000" pitchFamily="49" charset="-128"/>
                <a:ea typeface="HGｺﾞｼｯｸM" panose="020B0609000000000000" pitchFamily="49" charset="-128"/>
                <a:cs typeface="Inter" pitchFamily="34" charset="-120"/>
              </a:rPr>
              <a:t>～</a:t>
            </a:r>
            <a:r>
              <a:rPr lang="en-US" sz="1800" dirty="0" err="1">
                <a:latin typeface="HGｺﾞｼｯｸM" panose="020B0609000000000000" pitchFamily="49" charset="-128"/>
                <a:ea typeface="HGｺﾞｼｯｸM" panose="020B0609000000000000" pitchFamily="49" charset="-128"/>
                <a:cs typeface="Inter" pitchFamily="34" charset="-120"/>
              </a:rPr>
              <a:t>専修学校振興構想懇談会</a:t>
            </a:r>
            <a:r>
              <a:rPr lang="ja-JP" altLang="en-US" sz="1800" dirty="0">
                <a:latin typeface="HGｺﾞｼｯｸM" panose="020B0609000000000000" pitchFamily="49" charset="-128"/>
                <a:ea typeface="HGｺﾞｼｯｸM" panose="020B0609000000000000" pitchFamily="49" charset="-128"/>
                <a:cs typeface="Inter" pitchFamily="34" charset="-120"/>
              </a:rPr>
              <a:t> </a:t>
            </a:r>
            <a:r>
              <a:rPr lang="en-US" sz="1800" dirty="0" err="1">
                <a:latin typeface="HGｺﾞｼｯｸM" panose="020B0609000000000000" pitchFamily="49" charset="-128"/>
                <a:ea typeface="HGｺﾞｼｯｸM" panose="020B0609000000000000" pitchFamily="49" charset="-128"/>
                <a:cs typeface="Inter" pitchFamily="34" charset="-120"/>
              </a:rPr>
              <a:t>専門学校検討部会の成果から</a:t>
            </a:r>
            <a:r>
              <a:rPr lang="en-US" sz="1800" dirty="0">
                <a:latin typeface="HGｺﾞｼｯｸM" panose="020B0609000000000000" pitchFamily="49" charset="-128"/>
                <a:ea typeface="HGｺﾞｼｯｸM" panose="020B0609000000000000" pitchFamily="49" charset="-128"/>
                <a:cs typeface="Inter" pitchFamily="34" charset="-120"/>
              </a:rPr>
              <a:t>～</a:t>
            </a:r>
            <a:endParaRPr lang="en-US" sz="1800" dirty="0">
              <a:latin typeface="HGｺﾞｼｯｸM" panose="020B0609000000000000" pitchFamily="49" charset="-128"/>
              <a:ea typeface="HGｺﾞｼｯｸM" panose="020B0609000000000000" pitchFamily="49" charset="-128"/>
            </a:endParaRPr>
          </a:p>
        </p:txBody>
      </p:sp>
      <p:sp>
        <p:nvSpPr>
          <p:cNvPr id="8" name="Text 2"/>
          <p:cNvSpPr/>
          <p:nvPr/>
        </p:nvSpPr>
        <p:spPr>
          <a:xfrm>
            <a:off x="6646926" y="5265420"/>
            <a:ext cx="4343400" cy="266700"/>
          </a:xfrm>
          <a:prstGeom prst="rect">
            <a:avLst/>
          </a:prstGeom>
          <a:noFill/>
          <a:ln/>
        </p:spPr>
        <p:txBody>
          <a:bodyPr vert="horz" wrap="square" lIns="0" tIns="0" rIns="0" bIns="0" rtlCol="0" anchor="t"/>
          <a:lstStyle/>
          <a:p>
            <a:pPr marL="0" indent="0" algn="ctr">
              <a:lnSpc>
                <a:spcPts val="2100"/>
              </a:lnSpc>
              <a:buNone/>
            </a:pPr>
            <a:r>
              <a:rPr lang="en-US" sz="1500" dirty="0" err="1">
                <a:latin typeface="HGｺﾞｼｯｸM" panose="020B0609000000000000" pitchFamily="49" charset="-128"/>
                <a:ea typeface="HGｺﾞｼｯｸM" panose="020B0609000000000000" pitchFamily="49" charset="-128"/>
                <a:cs typeface="Inter" pitchFamily="34" charset="-120"/>
              </a:rPr>
              <a:t>公益社団法人</a:t>
            </a:r>
            <a:r>
              <a:rPr lang="ja-JP" altLang="en-US" sz="1500" dirty="0">
                <a:latin typeface="HGｺﾞｼｯｸM" panose="020B0609000000000000" pitchFamily="49" charset="-128"/>
                <a:ea typeface="HGｺﾞｼｯｸM" panose="020B0609000000000000" pitchFamily="49" charset="-128"/>
                <a:cs typeface="Inter" pitchFamily="34" charset="-120"/>
              </a:rPr>
              <a:t> </a:t>
            </a:r>
            <a:r>
              <a:rPr lang="en-US" sz="1500" dirty="0" err="1">
                <a:latin typeface="HGｺﾞｼｯｸM" panose="020B0609000000000000" pitchFamily="49" charset="-128"/>
                <a:ea typeface="HGｺﾞｼｯｸM" panose="020B0609000000000000" pitchFamily="49" charset="-128"/>
                <a:cs typeface="Inter" pitchFamily="34" charset="-120"/>
              </a:rPr>
              <a:t>東京都専修学校各種学校協会</a:t>
            </a:r>
            <a:endParaRPr lang="en-US" sz="1500" dirty="0">
              <a:latin typeface="HGｺﾞｼｯｸM" panose="020B0609000000000000" pitchFamily="49" charset="-128"/>
              <a:ea typeface="HGｺﾞｼｯｸM" panose="020B0609000000000000" pitchFamily="49" charset="-128"/>
            </a:endParaRPr>
          </a:p>
        </p:txBody>
      </p:sp>
      <p:sp>
        <p:nvSpPr>
          <p:cNvPr id="9" name="Text 3"/>
          <p:cNvSpPr/>
          <p:nvPr/>
        </p:nvSpPr>
        <p:spPr>
          <a:xfrm>
            <a:off x="9229343" y="5609844"/>
            <a:ext cx="411480" cy="266700"/>
          </a:xfrm>
          <a:prstGeom prst="rect">
            <a:avLst/>
          </a:prstGeom>
          <a:noFill/>
          <a:ln/>
        </p:spPr>
        <p:txBody>
          <a:bodyPr vert="horz" wrap="square" lIns="0" tIns="0" rIns="0" bIns="0" rtlCol="0" anchor="t"/>
          <a:lstStyle/>
          <a:p>
            <a:pPr marL="0" indent="0" algn="ctr">
              <a:lnSpc>
                <a:spcPts val="2100"/>
              </a:lnSpc>
              <a:buNone/>
            </a:pPr>
            <a:r>
              <a:rPr lang="en-US" sz="1600" dirty="0">
                <a:latin typeface="HGｺﾞｼｯｸM" panose="020B0609000000000000" pitchFamily="49" charset="-128"/>
                <a:ea typeface="HGｺﾞｼｯｸM" panose="020B0609000000000000" pitchFamily="49" charset="-128"/>
                <a:cs typeface="Inter" pitchFamily="34" charset="-120"/>
              </a:rPr>
              <a:t>会長</a:t>
            </a:r>
            <a:endParaRPr lang="en-US" sz="1600" dirty="0">
              <a:latin typeface="HGｺﾞｼｯｸM" panose="020B0609000000000000" pitchFamily="49" charset="-128"/>
              <a:ea typeface="HGｺﾞｼｯｸM" panose="020B0609000000000000" pitchFamily="49" charset="-128"/>
            </a:endParaRPr>
          </a:p>
        </p:txBody>
      </p:sp>
      <p:sp>
        <p:nvSpPr>
          <p:cNvPr id="10" name="Text 4"/>
          <p:cNvSpPr/>
          <p:nvPr/>
        </p:nvSpPr>
        <p:spPr>
          <a:xfrm>
            <a:off x="9677208" y="5571744"/>
            <a:ext cx="1108710" cy="342900"/>
          </a:xfrm>
          <a:prstGeom prst="rect">
            <a:avLst/>
          </a:prstGeom>
          <a:noFill/>
          <a:ln/>
        </p:spPr>
        <p:txBody>
          <a:bodyPr vert="horz" wrap="square" lIns="0" tIns="0" rIns="0" bIns="0" rtlCol="0" anchor="t"/>
          <a:lstStyle/>
          <a:p>
            <a:pPr marL="0" indent="0" algn="ctr">
              <a:lnSpc>
                <a:spcPts val="2700"/>
              </a:lnSpc>
              <a:buNone/>
            </a:pPr>
            <a:r>
              <a:rPr lang="en-US" sz="2000" dirty="0">
                <a:latin typeface="HGｺﾞｼｯｸM" panose="020B0609000000000000" pitchFamily="49" charset="-128"/>
                <a:ea typeface="HGｺﾞｼｯｸM" panose="020B0609000000000000" pitchFamily="49" charset="-128"/>
                <a:cs typeface="Inter" pitchFamily="34" charset="-120"/>
              </a:rPr>
              <a:t>多 忠貴</a:t>
            </a:r>
            <a:endParaRPr lang="en-US" sz="2000" dirty="0">
              <a:latin typeface="HGｺﾞｼｯｸM" panose="020B0609000000000000" pitchFamily="49" charset="-128"/>
              <a:ea typeface="HGｺﾞｼｯｸM" panose="020B0609000000000000" pitchFamily="49" charset="-128"/>
            </a:endParaRPr>
          </a:p>
        </p:txBody>
      </p:sp>
      <p:sp>
        <p:nvSpPr>
          <p:cNvPr id="11" name="Text 2">
            <a:extLst>
              <a:ext uri="{FF2B5EF4-FFF2-40B4-BE49-F238E27FC236}">
                <a16:creationId xmlns:a16="http://schemas.microsoft.com/office/drawing/2014/main" id="{AE2F67B6-C62B-4493-87B3-3EC18D468AD4}"/>
              </a:ext>
            </a:extLst>
          </p:cNvPr>
          <p:cNvSpPr/>
          <p:nvPr/>
        </p:nvSpPr>
        <p:spPr>
          <a:xfrm>
            <a:off x="6646926" y="4942332"/>
            <a:ext cx="2106930" cy="266700"/>
          </a:xfrm>
          <a:prstGeom prst="rect">
            <a:avLst/>
          </a:prstGeom>
          <a:noFill/>
          <a:ln/>
        </p:spPr>
        <p:txBody>
          <a:bodyPr vert="horz" wrap="square" lIns="0" tIns="0" rIns="0" bIns="0" rtlCol="0" anchor="t"/>
          <a:lstStyle/>
          <a:p>
            <a:pPr marL="0" indent="0" algn="ctr">
              <a:lnSpc>
                <a:spcPts val="2100"/>
              </a:lnSpc>
              <a:buNone/>
            </a:pPr>
            <a:r>
              <a:rPr lang="ja-JP" altLang="en-US" sz="1500" dirty="0">
                <a:latin typeface="HGｺﾞｼｯｸM" panose="020B0609000000000000" pitchFamily="49" charset="-128"/>
                <a:ea typeface="HGｺﾞｼｯｸM" panose="020B0609000000000000" pitchFamily="49" charset="-128"/>
                <a:cs typeface="Inter" pitchFamily="34" charset="-120"/>
              </a:rPr>
              <a:t>令和８年３月３日</a:t>
            </a:r>
            <a:endParaRPr lang="en-US" sz="1500" dirty="0">
              <a:latin typeface="HGｺﾞｼｯｸM" panose="020B0609000000000000" pitchFamily="49" charset="-128"/>
              <a:ea typeface="HGｺﾞｼｯｸM" panose="020B0609000000000000" pitchFamily="49" charset="-128"/>
            </a:endParaRPr>
          </a:p>
        </p:txBody>
      </p:sp>
      <p:cxnSp>
        <p:nvCxnSpPr>
          <p:cNvPr id="5" name="直線コネクタ 4">
            <a:extLst>
              <a:ext uri="{FF2B5EF4-FFF2-40B4-BE49-F238E27FC236}">
                <a16:creationId xmlns:a16="http://schemas.microsoft.com/office/drawing/2014/main" id="{EFB9A0D4-8175-447C-89A6-890383D2348A}"/>
              </a:ext>
            </a:extLst>
          </p:cNvPr>
          <p:cNvCxnSpPr/>
          <p:nvPr/>
        </p:nvCxnSpPr>
        <p:spPr>
          <a:xfrm>
            <a:off x="2447636" y="2968943"/>
            <a:ext cx="7229572" cy="0"/>
          </a:xfrm>
          <a:prstGeom prst="line">
            <a:avLst/>
          </a:prstGeom>
          <a:ln w="22225"/>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41586"/>
            <a:ext cx="12191958" cy="6858000"/>
          </a:xfrm>
          <a:prstGeom prst="rect">
            <a:avLst/>
          </a:prstGeom>
        </p:spPr>
      </p:pic>
      <p:pic>
        <p:nvPicPr>
          <p:cNvPr id="3" name="Image 1" descr="preencoded.png"/>
          <p:cNvPicPr>
            <a:picLocks noChangeAspect="1"/>
          </p:cNvPicPr>
          <p:nvPr/>
        </p:nvPicPr>
        <p:blipFill>
          <a:blip r:embed="rId4"/>
          <a:stretch>
            <a:fillRect/>
          </a:stretch>
        </p:blipFill>
        <p:spPr>
          <a:xfrm>
            <a:off x="476795" y="371474"/>
            <a:ext cx="11212244" cy="718457"/>
          </a:xfrm>
          <a:prstGeom prst="rect">
            <a:avLst/>
          </a:prstGeom>
        </p:spPr>
      </p:pic>
      <p:pic>
        <p:nvPicPr>
          <p:cNvPr id="4" name="Image 2" descr="preencoded.png"/>
          <p:cNvPicPr>
            <a:picLocks noChangeAspect="1"/>
          </p:cNvPicPr>
          <p:nvPr/>
        </p:nvPicPr>
        <p:blipFill>
          <a:blip r:embed="rId5"/>
          <a:stretch>
            <a:fillRect/>
          </a:stretch>
        </p:blipFill>
        <p:spPr>
          <a:xfrm>
            <a:off x="489857" y="1319060"/>
            <a:ext cx="11212244" cy="1093249"/>
          </a:xfrm>
          <a:prstGeom prst="rect">
            <a:avLst/>
          </a:prstGeom>
        </p:spPr>
      </p:pic>
      <p:pic>
        <p:nvPicPr>
          <p:cNvPr id="5" name="Image 3" descr="preencoded.png"/>
          <p:cNvPicPr>
            <a:picLocks noChangeAspect="1"/>
          </p:cNvPicPr>
          <p:nvPr/>
        </p:nvPicPr>
        <p:blipFill>
          <a:blip r:embed="rId6"/>
          <a:stretch>
            <a:fillRect/>
          </a:stretch>
        </p:blipFill>
        <p:spPr>
          <a:xfrm>
            <a:off x="685800" y="1567543"/>
            <a:ext cx="228600" cy="261257"/>
          </a:xfrm>
          <a:prstGeom prst="rect">
            <a:avLst/>
          </a:prstGeom>
        </p:spPr>
      </p:pic>
      <p:pic>
        <p:nvPicPr>
          <p:cNvPr id="6" name="Image 4" descr="preencoded.png"/>
          <p:cNvPicPr>
            <a:picLocks noChangeAspect="1"/>
          </p:cNvPicPr>
          <p:nvPr/>
        </p:nvPicPr>
        <p:blipFill>
          <a:blip r:embed="rId7"/>
          <a:stretch>
            <a:fillRect/>
          </a:stretch>
        </p:blipFill>
        <p:spPr>
          <a:xfrm>
            <a:off x="489857" y="2726106"/>
            <a:ext cx="5475429" cy="293914"/>
          </a:xfrm>
          <a:prstGeom prst="rect">
            <a:avLst/>
          </a:prstGeom>
        </p:spPr>
      </p:pic>
      <p:pic>
        <p:nvPicPr>
          <p:cNvPr id="7" name="Image 5" descr="preencoded.png"/>
          <p:cNvPicPr>
            <a:picLocks noChangeAspect="1"/>
          </p:cNvPicPr>
          <p:nvPr/>
        </p:nvPicPr>
        <p:blipFill>
          <a:blip r:embed="rId8"/>
          <a:stretch>
            <a:fillRect/>
          </a:stretch>
        </p:blipFill>
        <p:spPr>
          <a:xfrm>
            <a:off x="1798460" y="2755808"/>
            <a:ext cx="114300" cy="152442"/>
          </a:xfrm>
          <a:prstGeom prst="rect">
            <a:avLst/>
          </a:prstGeom>
        </p:spPr>
      </p:pic>
      <p:pic>
        <p:nvPicPr>
          <p:cNvPr id="8" name="Image 6" descr="preencoded.png"/>
          <p:cNvPicPr>
            <a:picLocks noChangeAspect="1"/>
          </p:cNvPicPr>
          <p:nvPr/>
        </p:nvPicPr>
        <p:blipFill>
          <a:blip r:embed="rId9"/>
          <a:stretch>
            <a:fillRect/>
          </a:stretch>
        </p:blipFill>
        <p:spPr>
          <a:xfrm>
            <a:off x="1871298" y="3173209"/>
            <a:ext cx="114300" cy="163286"/>
          </a:xfrm>
          <a:prstGeom prst="rect">
            <a:avLst/>
          </a:prstGeom>
        </p:spPr>
      </p:pic>
      <p:pic>
        <p:nvPicPr>
          <p:cNvPr id="9" name="Image 7" descr="preencoded.png"/>
          <p:cNvPicPr>
            <a:picLocks noChangeAspect="1"/>
          </p:cNvPicPr>
          <p:nvPr/>
        </p:nvPicPr>
        <p:blipFill>
          <a:blip r:embed="rId9"/>
          <a:stretch>
            <a:fillRect/>
          </a:stretch>
        </p:blipFill>
        <p:spPr>
          <a:xfrm>
            <a:off x="1852190" y="3515563"/>
            <a:ext cx="114300" cy="163286"/>
          </a:xfrm>
          <a:prstGeom prst="rect">
            <a:avLst/>
          </a:prstGeom>
        </p:spPr>
      </p:pic>
      <p:pic>
        <p:nvPicPr>
          <p:cNvPr id="10" name="Image 8" descr="preencoded.png"/>
          <p:cNvPicPr>
            <a:picLocks noChangeAspect="1"/>
          </p:cNvPicPr>
          <p:nvPr/>
        </p:nvPicPr>
        <p:blipFill>
          <a:blip r:embed="rId10"/>
          <a:stretch>
            <a:fillRect/>
          </a:stretch>
        </p:blipFill>
        <p:spPr>
          <a:xfrm>
            <a:off x="1867401" y="3852778"/>
            <a:ext cx="114300" cy="163286"/>
          </a:xfrm>
          <a:prstGeom prst="rect">
            <a:avLst/>
          </a:prstGeom>
        </p:spPr>
      </p:pic>
      <p:pic>
        <p:nvPicPr>
          <p:cNvPr id="11" name="Image 9" descr="preencoded.png"/>
          <p:cNvPicPr>
            <a:picLocks noChangeAspect="1"/>
          </p:cNvPicPr>
          <p:nvPr/>
        </p:nvPicPr>
        <p:blipFill>
          <a:blip r:embed="rId10"/>
          <a:stretch>
            <a:fillRect/>
          </a:stretch>
        </p:blipFill>
        <p:spPr>
          <a:xfrm>
            <a:off x="1858117" y="4207925"/>
            <a:ext cx="114300" cy="163286"/>
          </a:xfrm>
          <a:prstGeom prst="rect">
            <a:avLst/>
          </a:prstGeom>
        </p:spPr>
      </p:pic>
      <p:pic>
        <p:nvPicPr>
          <p:cNvPr id="12" name="Image 10" descr="preencoded.png"/>
          <p:cNvPicPr>
            <a:picLocks noChangeAspect="1"/>
          </p:cNvPicPr>
          <p:nvPr/>
        </p:nvPicPr>
        <p:blipFill>
          <a:blip r:embed="rId11"/>
          <a:stretch>
            <a:fillRect/>
          </a:stretch>
        </p:blipFill>
        <p:spPr>
          <a:xfrm>
            <a:off x="6226544" y="2726106"/>
            <a:ext cx="5475557" cy="293914"/>
          </a:xfrm>
          <a:prstGeom prst="rect">
            <a:avLst/>
          </a:prstGeom>
        </p:spPr>
      </p:pic>
      <p:pic>
        <p:nvPicPr>
          <p:cNvPr id="13" name="Image 11" descr="preencoded.png"/>
          <p:cNvPicPr>
            <a:picLocks noChangeAspect="1"/>
          </p:cNvPicPr>
          <p:nvPr/>
        </p:nvPicPr>
        <p:blipFill>
          <a:blip r:embed="rId12"/>
          <a:stretch>
            <a:fillRect/>
          </a:stretch>
        </p:blipFill>
        <p:spPr>
          <a:xfrm>
            <a:off x="6226544" y="2764121"/>
            <a:ext cx="187779" cy="152442"/>
          </a:xfrm>
          <a:prstGeom prst="rect">
            <a:avLst/>
          </a:prstGeom>
        </p:spPr>
      </p:pic>
      <p:pic>
        <p:nvPicPr>
          <p:cNvPr id="14" name="Image 12" descr="preencoded.png"/>
          <p:cNvPicPr>
            <a:picLocks noChangeAspect="1"/>
          </p:cNvPicPr>
          <p:nvPr/>
        </p:nvPicPr>
        <p:blipFill>
          <a:blip r:embed="rId13"/>
          <a:stretch>
            <a:fillRect/>
          </a:stretch>
        </p:blipFill>
        <p:spPr>
          <a:xfrm>
            <a:off x="6422486" y="3199635"/>
            <a:ext cx="114300" cy="163286"/>
          </a:xfrm>
          <a:prstGeom prst="rect">
            <a:avLst/>
          </a:prstGeom>
        </p:spPr>
      </p:pic>
      <p:pic>
        <p:nvPicPr>
          <p:cNvPr id="15" name="Image 13" descr="preencoded.png"/>
          <p:cNvPicPr>
            <a:picLocks noChangeAspect="1"/>
          </p:cNvPicPr>
          <p:nvPr/>
        </p:nvPicPr>
        <p:blipFill>
          <a:blip r:embed="rId13"/>
          <a:stretch>
            <a:fillRect/>
          </a:stretch>
        </p:blipFill>
        <p:spPr>
          <a:xfrm>
            <a:off x="6422486" y="3689492"/>
            <a:ext cx="114300" cy="163286"/>
          </a:xfrm>
          <a:prstGeom prst="rect">
            <a:avLst/>
          </a:prstGeom>
        </p:spPr>
      </p:pic>
      <p:pic>
        <p:nvPicPr>
          <p:cNvPr id="16" name="Image 14" descr="preencoded.png"/>
          <p:cNvPicPr>
            <a:picLocks noChangeAspect="1"/>
          </p:cNvPicPr>
          <p:nvPr/>
        </p:nvPicPr>
        <p:blipFill>
          <a:blip r:embed="rId14"/>
          <a:stretch>
            <a:fillRect/>
          </a:stretch>
        </p:blipFill>
        <p:spPr>
          <a:xfrm>
            <a:off x="1225295" y="5041246"/>
            <a:ext cx="9219089" cy="555171"/>
          </a:xfrm>
          <a:prstGeom prst="rect">
            <a:avLst/>
          </a:prstGeom>
        </p:spPr>
      </p:pic>
      <p:pic>
        <p:nvPicPr>
          <p:cNvPr id="17" name="Image 15" descr="preencoded.png"/>
          <p:cNvPicPr>
            <a:picLocks noChangeAspect="1"/>
          </p:cNvPicPr>
          <p:nvPr/>
        </p:nvPicPr>
        <p:blipFill>
          <a:blip r:embed="rId15"/>
          <a:stretch>
            <a:fillRect/>
          </a:stretch>
        </p:blipFill>
        <p:spPr>
          <a:xfrm>
            <a:off x="1540817" y="5267103"/>
            <a:ext cx="155121" cy="152443"/>
          </a:xfrm>
          <a:prstGeom prst="rect">
            <a:avLst/>
          </a:prstGeom>
        </p:spPr>
      </p:pic>
      <p:sp>
        <p:nvSpPr>
          <p:cNvPr id="18" name="Text 0"/>
          <p:cNvSpPr/>
          <p:nvPr/>
        </p:nvSpPr>
        <p:spPr>
          <a:xfrm>
            <a:off x="489857" y="604157"/>
            <a:ext cx="13454692" cy="293914"/>
          </a:xfrm>
          <a:prstGeom prst="rect">
            <a:avLst/>
          </a:prstGeom>
          <a:noFill/>
          <a:ln/>
        </p:spPr>
        <p:txBody>
          <a:bodyPr vert="horz" wrap="square" lIns="0" tIns="0" rIns="0" bIns="0" rtlCol="0" anchor="t"/>
          <a:lstStyle/>
          <a:p>
            <a:pPr marL="0" indent="0">
              <a:lnSpc>
                <a:spcPts val="2314"/>
              </a:lnSpc>
              <a:buNone/>
            </a:pPr>
            <a:r>
              <a:rPr lang="en-US" sz="2250" b="1" dirty="0" err="1">
                <a:solidFill>
                  <a:srgbClr val="111827"/>
                </a:solidFill>
                <a:latin typeface="Noto Sans JP" pitchFamily="34" charset="0"/>
                <a:ea typeface="Noto Sans JP" pitchFamily="34" charset="-122"/>
                <a:cs typeface="Noto Sans JP" pitchFamily="34" charset="-120"/>
              </a:rPr>
              <a:t>専修学校振興構想懇談会</a:t>
            </a:r>
            <a:r>
              <a:rPr lang="ja-JP" altLang="en-US" sz="2250" b="1" dirty="0">
                <a:solidFill>
                  <a:srgbClr val="111827"/>
                </a:solidFill>
                <a:latin typeface="Noto Sans JP" pitchFamily="34" charset="0"/>
                <a:ea typeface="Noto Sans JP" pitchFamily="34" charset="-122"/>
                <a:cs typeface="Noto Sans JP" pitchFamily="34" charset="-120"/>
              </a:rPr>
              <a:t> </a:t>
            </a:r>
            <a:r>
              <a:rPr lang="en-US" sz="2250" b="1" dirty="0" err="1">
                <a:solidFill>
                  <a:srgbClr val="111827"/>
                </a:solidFill>
                <a:latin typeface="Noto Sans JP" pitchFamily="34" charset="0"/>
                <a:ea typeface="Noto Sans JP" pitchFamily="34" charset="-122"/>
                <a:cs typeface="Noto Sans JP" pitchFamily="34" charset="-120"/>
              </a:rPr>
              <a:t>専門学校検討部会の設置経緯</a:t>
            </a:r>
            <a:endParaRPr lang="en-US" sz="2250" dirty="0"/>
          </a:p>
        </p:txBody>
      </p:sp>
      <p:sp>
        <p:nvSpPr>
          <p:cNvPr id="20" name="Text 2"/>
          <p:cNvSpPr/>
          <p:nvPr/>
        </p:nvSpPr>
        <p:spPr>
          <a:xfrm>
            <a:off x="1045029" y="1567543"/>
            <a:ext cx="6760029" cy="261257"/>
          </a:xfrm>
          <a:prstGeom prst="rect">
            <a:avLst/>
          </a:prstGeom>
          <a:noFill/>
          <a:ln/>
        </p:spPr>
        <p:txBody>
          <a:bodyPr vert="horz" wrap="square" lIns="0" tIns="0" rIns="0" bIns="0" rtlCol="0" anchor="t"/>
          <a:lstStyle/>
          <a:p>
            <a:pPr marL="0" indent="0">
              <a:lnSpc>
                <a:spcPts val="2057"/>
              </a:lnSpc>
              <a:buNone/>
            </a:pPr>
            <a:r>
              <a:rPr lang="en-US" sz="1800" b="1" dirty="0">
                <a:solidFill>
                  <a:srgbClr val="1F2937"/>
                </a:solidFill>
                <a:latin typeface="Noto Sans JP" pitchFamily="34" charset="0"/>
                <a:ea typeface="Noto Sans JP" pitchFamily="34" charset="-122"/>
                <a:cs typeface="Noto Sans JP" pitchFamily="34" charset="-120"/>
              </a:rPr>
              <a:t>前身：専修学校構想懇談会（平成14年1月〜15年3月）</a:t>
            </a:r>
            <a:endParaRPr lang="en-US" sz="1800" dirty="0"/>
          </a:p>
        </p:txBody>
      </p:sp>
      <p:sp>
        <p:nvSpPr>
          <p:cNvPr id="21" name="Text 3"/>
          <p:cNvSpPr/>
          <p:nvPr/>
        </p:nvSpPr>
        <p:spPr>
          <a:xfrm>
            <a:off x="1012371" y="1959429"/>
            <a:ext cx="12592543" cy="309477"/>
          </a:xfrm>
          <a:prstGeom prst="rect">
            <a:avLst/>
          </a:prstGeom>
          <a:noFill/>
          <a:ln/>
        </p:spPr>
        <p:txBody>
          <a:bodyPr vert="horz" wrap="square" lIns="0" tIns="0" rIns="0" bIns="0" rtlCol="0" anchor="t"/>
          <a:lstStyle/>
          <a:p>
            <a:pPr marL="0" indent="0">
              <a:lnSpc>
                <a:spcPts val="2438"/>
              </a:lnSpc>
              <a:buNone/>
            </a:pPr>
            <a:r>
              <a:rPr lang="ja-JP" altLang="en-US" sz="1500" dirty="0">
                <a:solidFill>
                  <a:srgbClr val="1A1A1A"/>
                </a:solidFill>
                <a:latin typeface="Noto Sans JP" pitchFamily="34" charset="0"/>
                <a:ea typeface="Noto Sans JP" pitchFamily="34" charset="-122"/>
                <a:cs typeface="Noto Sans JP" pitchFamily="34" charset="-120"/>
              </a:rPr>
              <a:t>「</a:t>
            </a:r>
            <a:r>
              <a:rPr lang="en-US" sz="1500" dirty="0" err="1">
                <a:solidFill>
                  <a:srgbClr val="1A1A1A"/>
                </a:solidFill>
                <a:latin typeface="Noto Sans JP" pitchFamily="34" charset="0"/>
                <a:ea typeface="Noto Sans JP" pitchFamily="34" charset="-122"/>
                <a:cs typeface="Noto Sans JP" pitchFamily="34" charset="-120"/>
              </a:rPr>
              <a:t>職業教育に特化した専門学校教育が国民</a:t>
            </a:r>
            <a:r>
              <a:rPr lang="ja-JP" altLang="en-US" sz="1500" dirty="0">
                <a:solidFill>
                  <a:srgbClr val="1A1A1A"/>
                </a:solidFill>
                <a:latin typeface="Noto Sans JP" pitchFamily="34" charset="0"/>
                <a:ea typeface="Noto Sans JP" pitchFamily="34" charset="-122"/>
                <a:cs typeface="Noto Sans JP" pitchFamily="34" charset="-120"/>
              </a:rPr>
              <a:t>等</a:t>
            </a:r>
            <a:r>
              <a:rPr lang="en-US" sz="1500" dirty="0" err="1">
                <a:solidFill>
                  <a:srgbClr val="1A1A1A"/>
                </a:solidFill>
                <a:latin typeface="Noto Sans JP" pitchFamily="34" charset="0"/>
                <a:ea typeface="Noto Sans JP" pitchFamily="34" charset="-122"/>
                <a:cs typeface="Noto Sans JP" pitchFamily="34" charset="-120"/>
              </a:rPr>
              <a:t>の期待に応え、責任と役割を果たしていくための方策</a:t>
            </a:r>
            <a:r>
              <a:rPr lang="ja-JP" altLang="en-US" sz="1500" dirty="0">
                <a:solidFill>
                  <a:srgbClr val="1A1A1A"/>
                </a:solidFill>
                <a:latin typeface="Noto Sans JP" pitchFamily="34" charset="0"/>
                <a:ea typeface="Noto Sans JP" pitchFamily="34" charset="-122"/>
                <a:cs typeface="Noto Sans JP" pitchFamily="34" charset="-120"/>
              </a:rPr>
              <a:t>」</a:t>
            </a:r>
            <a:r>
              <a:rPr lang="en-US" sz="1500" dirty="0" err="1">
                <a:solidFill>
                  <a:srgbClr val="1A1A1A"/>
                </a:solidFill>
                <a:latin typeface="Noto Sans JP" pitchFamily="34" charset="0"/>
                <a:ea typeface="Noto Sans JP" pitchFamily="34" charset="-122"/>
                <a:cs typeface="Noto Sans JP" pitchFamily="34" charset="-120"/>
              </a:rPr>
              <a:t>を審議</a:t>
            </a:r>
            <a:endParaRPr lang="en-US" sz="1500" dirty="0"/>
          </a:p>
        </p:txBody>
      </p:sp>
      <p:sp>
        <p:nvSpPr>
          <p:cNvPr id="22" name="Text 4"/>
          <p:cNvSpPr/>
          <p:nvPr/>
        </p:nvSpPr>
        <p:spPr>
          <a:xfrm>
            <a:off x="2004616" y="2706459"/>
            <a:ext cx="1577340" cy="228600"/>
          </a:xfrm>
          <a:prstGeom prst="rect">
            <a:avLst/>
          </a:prstGeom>
          <a:noFill/>
          <a:ln/>
        </p:spPr>
        <p:txBody>
          <a:bodyPr vert="horz" wrap="square" lIns="0" tIns="0" rIns="0" bIns="0" rtlCol="0" anchor="t"/>
          <a:lstStyle/>
          <a:p>
            <a:pPr marL="0" indent="0">
              <a:lnSpc>
                <a:spcPts val="1800"/>
              </a:lnSpc>
              <a:buNone/>
            </a:pPr>
            <a:r>
              <a:rPr lang="en-US" sz="1500" b="1" dirty="0">
                <a:solidFill>
                  <a:srgbClr val="1F2937"/>
                </a:solidFill>
                <a:latin typeface="Noto Sans JP" pitchFamily="34" charset="0"/>
                <a:ea typeface="Noto Sans JP" pitchFamily="34" charset="-122"/>
                <a:cs typeface="Noto Sans JP" pitchFamily="34" charset="-120"/>
              </a:rPr>
              <a:t>提言の主要観点</a:t>
            </a:r>
            <a:endParaRPr lang="en-US" sz="1500" dirty="0"/>
          </a:p>
        </p:txBody>
      </p:sp>
      <p:sp>
        <p:nvSpPr>
          <p:cNvPr id="23" name="Text 5"/>
          <p:cNvSpPr/>
          <p:nvPr/>
        </p:nvSpPr>
        <p:spPr>
          <a:xfrm>
            <a:off x="2096001" y="3159578"/>
            <a:ext cx="2263140" cy="228600"/>
          </a:xfrm>
          <a:prstGeom prst="rect">
            <a:avLst/>
          </a:prstGeom>
          <a:noFill/>
          <a:ln/>
        </p:spPr>
        <p:txBody>
          <a:bodyPr vert="horz" wrap="square" lIns="0" tIns="0" rIns="0" bIns="0" rtlCol="0" anchor="t"/>
          <a:lstStyle/>
          <a:p>
            <a:pPr marL="0" indent="0" algn="l">
              <a:lnSpc>
                <a:spcPts val="1800"/>
              </a:lnSpc>
              <a:buNone/>
            </a:pPr>
            <a:r>
              <a:rPr lang="en-US" sz="1350" dirty="0">
                <a:solidFill>
                  <a:srgbClr val="1A1A1A"/>
                </a:solidFill>
                <a:latin typeface="Noto Sans JP" pitchFamily="34" charset="0"/>
                <a:ea typeface="Noto Sans JP" pitchFamily="34" charset="-122"/>
                <a:cs typeface="Noto Sans JP" pitchFamily="34" charset="-120"/>
              </a:rPr>
              <a:t>教育の質保証・情報公開</a:t>
            </a:r>
            <a:endParaRPr lang="en-US" sz="1350" dirty="0"/>
          </a:p>
        </p:txBody>
      </p:sp>
      <p:sp>
        <p:nvSpPr>
          <p:cNvPr id="24" name="Text 6"/>
          <p:cNvSpPr/>
          <p:nvPr/>
        </p:nvSpPr>
        <p:spPr>
          <a:xfrm>
            <a:off x="2096001" y="3477220"/>
            <a:ext cx="1645920" cy="228600"/>
          </a:xfrm>
          <a:prstGeom prst="rect">
            <a:avLst/>
          </a:prstGeom>
          <a:noFill/>
          <a:ln/>
        </p:spPr>
        <p:txBody>
          <a:bodyPr vert="horz" wrap="square" lIns="0" tIns="0" rIns="0" bIns="0" rtlCol="0" anchor="t"/>
          <a:lstStyle/>
          <a:p>
            <a:pPr marL="0" indent="0" algn="l">
              <a:lnSpc>
                <a:spcPts val="1800"/>
              </a:lnSpc>
              <a:buNone/>
            </a:pPr>
            <a:r>
              <a:rPr lang="en-US" sz="1350" dirty="0">
                <a:solidFill>
                  <a:srgbClr val="1A1A1A"/>
                </a:solidFill>
                <a:latin typeface="Noto Sans JP" pitchFamily="34" charset="0"/>
                <a:ea typeface="Noto Sans JP" pitchFamily="34" charset="-122"/>
                <a:cs typeface="Noto Sans JP" pitchFamily="34" charset="-120"/>
              </a:rPr>
              <a:t>教育内容の高度化</a:t>
            </a:r>
            <a:endParaRPr lang="en-US" sz="1350" dirty="0"/>
          </a:p>
        </p:txBody>
      </p:sp>
      <p:sp>
        <p:nvSpPr>
          <p:cNvPr id="25" name="Text 7"/>
          <p:cNvSpPr/>
          <p:nvPr/>
        </p:nvSpPr>
        <p:spPr>
          <a:xfrm>
            <a:off x="2079673" y="3803792"/>
            <a:ext cx="2263140" cy="228600"/>
          </a:xfrm>
          <a:prstGeom prst="rect">
            <a:avLst/>
          </a:prstGeom>
          <a:noFill/>
          <a:ln/>
        </p:spPr>
        <p:txBody>
          <a:bodyPr vert="horz" wrap="square" lIns="0" tIns="0" rIns="0" bIns="0" rtlCol="0" anchor="t"/>
          <a:lstStyle/>
          <a:p>
            <a:pPr marL="0" indent="0" algn="l">
              <a:lnSpc>
                <a:spcPts val="1800"/>
              </a:lnSpc>
              <a:buNone/>
            </a:pPr>
            <a:r>
              <a:rPr lang="en-US" sz="1350" dirty="0">
                <a:solidFill>
                  <a:srgbClr val="1A1A1A"/>
                </a:solidFill>
                <a:latin typeface="Noto Sans JP" pitchFamily="34" charset="0"/>
                <a:ea typeface="Noto Sans JP" pitchFamily="34" charset="-122"/>
                <a:cs typeface="Noto Sans JP" pitchFamily="34" charset="-120"/>
              </a:rPr>
              <a:t>企業や各学校種との連携</a:t>
            </a:r>
            <a:endParaRPr lang="en-US" sz="1350" dirty="0"/>
          </a:p>
        </p:txBody>
      </p:sp>
      <p:sp>
        <p:nvSpPr>
          <p:cNvPr id="26" name="Text 8"/>
          <p:cNvSpPr/>
          <p:nvPr/>
        </p:nvSpPr>
        <p:spPr>
          <a:xfrm>
            <a:off x="2079673" y="4134264"/>
            <a:ext cx="1440180" cy="228600"/>
          </a:xfrm>
          <a:prstGeom prst="rect">
            <a:avLst/>
          </a:prstGeom>
          <a:noFill/>
          <a:ln/>
        </p:spPr>
        <p:txBody>
          <a:bodyPr vert="horz" wrap="square" lIns="0" tIns="0" rIns="0" bIns="0" rtlCol="0" anchor="t"/>
          <a:lstStyle/>
          <a:p>
            <a:pPr marL="0" indent="0" algn="l">
              <a:lnSpc>
                <a:spcPts val="1800"/>
              </a:lnSpc>
              <a:buNone/>
            </a:pPr>
            <a:r>
              <a:rPr lang="en-US" sz="1350" dirty="0">
                <a:solidFill>
                  <a:srgbClr val="1A1A1A"/>
                </a:solidFill>
                <a:latin typeface="Noto Sans JP" pitchFamily="34" charset="0"/>
                <a:ea typeface="Noto Sans JP" pitchFamily="34" charset="-122"/>
                <a:cs typeface="Noto Sans JP" pitchFamily="34" charset="-120"/>
              </a:rPr>
              <a:t>社会人の受入れ</a:t>
            </a:r>
            <a:endParaRPr lang="en-US" sz="1350" dirty="0"/>
          </a:p>
        </p:txBody>
      </p:sp>
      <p:sp>
        <p:nvSpPr>
          <p:cNvPr id="27" name="Text 9"/>
          <p:cNvSpPr/>
          <p:nvPr/>
        </p:nvSpPr>
        <p:spPr>
          <a:xfrm>
            <a:off x="6512294" y="2726106"/>
            <a:ext cx="2028008" cy="228600"/>
          </a:xfrm>
          <a:prstGeom prst="rect">
            <a:avLst/>
          </a:prstGeom>
          <a:noFill/>
          <a:ln/>
        </p:spPr>
        <p:txBody>
          <a:bodyPr vert="horz" wrap="square" lIns="0" tIns="0" rIns="0" bIns="0" rtlCol="0" anchor="t"/>
          <a:lstStyle/>
          <a:p>
            <a:pPr marL="0" indent="0">
              <a:lnSpc>
                <a:spcPts val="1800"/>
              </a:lnSpc>
              <a:buNone/>
            </a:pPr>
            <a:r>
              <a:rPr lang="en-US" sz="1500" b="1" dirty="0">
                <a:solidFill>
                  <a:srgbClr val="1F2937"/>
                </a:solidFill>
                <a:latin typeface="Noto Sans JP" pitchFamily="34" charset="0"/>
                <a:ea typeface="Noto Sans JP" pitchFamily="34" charset="-122"/>
                <a:cs typeface="Noto Sans JP" pitchFamily="34" charset="-120"/>
              </a:rPr>
              <a:t>実現した具体的施策</a:t>
            </a:r>
            <a:endParaRPr lang="en-US" sz="1500" dirty="0"/>
          </a:p>
        </p:txBody>
      </p:sp>
      <p:sp>
        <p:nvSpPr>
          <p:cNvPr id="28" name="Text 10"/>
          <p:cNvSpPr/>
          <p:nvPr/>
        </p:nvSpPr>
        <p:spPr>
          <a:xfrm>
            <a:off x="6634758" y="3142485"/>
            <a:ext cx="2057400" cy="244929"/>
          </a:xfrm>
          <a:prstGeom prst="rect">
            <a:avLst/>
          </a:prstGeom>
          <a:noFill/>
          <a:ln/>
        </p:spPr>
        <p:txBody>
          <a:bodyPr vert="horz" wrap="square" lIns="0" tIns="0" rIns="0" bIns="0" rtlCol="0" anchor="t"/>
          <a:lstStyle/>
          <a:p>
            <a:pPr marL="0" indent="0" algn="l">
              <a:lnSpc>
                <a:spcPts val="1800"/>
              </a:lnSpc>
              <a:buNone/>
            </a:pPr>
            <a:r>
              <a:rPr lang="en-US" sz="1350" b="1" dirty="0">
                <a:solidFill>
                  <a:srgbClr val="1A1A1A"/>
                </a:solidFill>
                <a:latin typeface="Noto Sans JP" pitchFamily="34" charset="0"/>
                <a:ea typeface="Noto Sans JP" pitchFamily="34" charset="-122"/>
                <a:cs typeface="Noto Sans JP" pitchFamily="34" charset="-120"/>
              </a:rPr>
              <a:t>第三者評価機関の設立</a:t>
            </a:r>
            <a:endParaRPr lang="en-US" sz="1350" dirty="0"/>
          </a:p>
        </p:txBody>
      </p:sp>
      <p:sp>
        <p:nvSpPr>
          <p:cNvPr id="29" name="Text 11"/>
          <p:cNvSpPr/>
          <p:nvPr/>
        </p:nvSpPr>
        <p:spPr>
          <a:xfrm>
            <a:off x="6634758" y="3379249"/>
            <a:ext cx="3918858" cy="163286"/>
          </a:xfrm>
          <a:prstGeom prst="rect">
            <a:avLst/>
          </a:prstGeom>
          <a:noFill/>
          <a:ln/>
        </p:spPr>
        <p:txBody>
          <a:bodyPr vert="horz" wrap="square" lIns="0" tIns="0" rIns="0" bIns="0" rtlCol="0" anchor="t"/>
          <a:lstStyle/>
          <a:p>
            <a:pPr marL="0" indent="0" algn="l">
              <a:lnSpc>
                <a:spcPts val="1286"/>
              </a:lnSpc>
              <a:buNone/>
            </a:pPr>
            <a:r>
              <a:rPr lang="en-US" sz="1050" dirty="0" err="1">
                <a:latin typeface="Noto Sans JP" pitchFamily="34" charset="0"/>
                <a:ea typeface="Noto Sans JP" pitchFamily="34" charset="-122"/>
                <a:cs typeface="Noto Sans JP" pitchFamily="34" charset="-120"/>
              </a:rPr>
              <a:t>私立専門学校等評価研究機構</a:t>
            </a:r>
            <a:r>
              <a:rPr lang="en-US" altLang="ja-JP" sz="1050" dirty="0">
                <a:latin typeface="Noto Sans JP" pitchFamily="34" charset="0"/>
                <a:ea typeface="Noto Sans JP" pitchFamily="34" charset="-122"/>
                <a:cs typeface="Noto Sans JP" pitchFamily="34" charset="-120"/>
              </a:rPr>
              <a:t> </a:t>
            </a:r>
            <a:r>
              <a:rPr lang="ja-JP" altLang="en-US" sz="1050" dirty="0">
                <a:latin typeface="Noto Sans JP" pitchFamily="34" charset="0"/>
                <a:ea typeface="Noto Sans JP" pitchFamily="34" charset="-122"/>
                <a:cs typeface="Noto Sans JP" pitchFamily="34" charset="-120"/>
              </a:rPr>
              <a:t>（現 </a:t>
            </a:r>
            <a:r>
              <a:rPr lang="en-US" altLang="ja-JP" sz="1050" dirty="0" err="1">
                <a:latin typeface="Noto Sans JP" pitchFamily="34" charset="0"/>
                <a:ea typeface="Noto Sans JP" pitchFamily="34" charset="-122"/>
                <a:cs typeface="Noto Sans JP" pitchFamily="34" charset="-120"/>
              </a:rPr>
              <a:t>職業教育評価機構</a:t>
            </a:r>
            <a:r>
              <a:rPr lang="en-US" altLang="ja-JP" sz="1050" dirty="0">
                <a:latin typeface="Noto Sans JP" pitchFamily="34" charset="0"/>
                <a:ea typeface="Noto Sans JP" pitchFamily="34" charset="-122"/>
                <a:cs typeface="Noto Sans JP" pitchFamily="34" charset="-120"/>
              </a:rPr>
              <a:t> </a:t>
            </a:r>
            <a:r>
              <a:rPr lang="en-US" sz="1050" dirty="0">
                <a:latin typeface="Noto Sans JP" pitchFamily="34" charset="0"/>
                <a:ea typeface="Noto Sans JP" pitchFamily="34" charset="-122"/>
                <a:cs typeface="Noto Sans JP" pitchFamily="34" charset="-120"/>
              </a:rPr>
              <a:t>）</a:t>
            </a:r>
            <a:endParaRPr lang="en-US" sz="1050" dirty="0"/>
          </a:p>
        </p:txBody>
      </p:sp>
      <p:sp>
        <p:nvSpPr>
          <p:cNvPr id="30" name="Text 12"/>
          <p:cNvSpPr/>
          <p:nvPr/>
        </p:nvSpPr>
        <p:spPr>
          <a:xfrm>
            <a:off x="6634758" y="3632342"/>
            <a:ext cx="2263140" cy="244929"/>
          </a:xfrm>
          <a:prstGeom prst="rect">
            <a:avLst/>
          </a:prstGeom>
          <a:noFill/>
          <a:ln/>
        </p:spPr>
        <p:txBody>
          <a:bodyPr vert="horz" wrap="square" lIns="0" tIns="0" rIns="0" bIns="0" rtlCol="0" anchor="t"/>
          <a:lstStyle/>
          <a:p>
            <a:pPr marL="0" indent="0" algn="l">
              <a:lnSpc>
                <a:spcPts val="1800"/>
              </a:lnSpc>
              <a:buNone/>
            </a:pPr>
            <a:r>
              <a:rPr lang="en-US" sz="1350" b="1" dirty="0">
                <a:solidFill>
                  <a:srgbClr val="1A1A1A"/>
                </a:solidFill>
                <a:latin typeface="Noto Sans JP" pitchFamily="34" charset="0"/>
                <a:ea typeface="Noto Sans JP" pitchFamily="34" charset="-122"/>
                <a:cs typeface="Noto Sans JP" pitchFamily="34" charset="-120"/>
              </a:rPr>
              <a:t>「高度専門士」の制度化</a:t>
            </a:r>
            <a:endParaRPr lang="en-US" sz="1350" dirty="0"/>
          </a:p>
        </p:txBody>
      </p:sp>
      <p:sp>
        <p:nvSpPr>
          <p:cNvPr id="31" name="Text 13"/>
          <p:cNvSpPr/>
          <p:nvPr/>
        </p:nvSpPr>
        <p:spPr>
          <a:xfrm>
            <a:off x="6634758" y="3869106"/>
            <a:ext cx="3135086" cy="163286"/>
          </a:xfrm>
          <a:prstGeom prst="rect">
            <a:avLst/>
          </a:prstGeom>
          <a:noFill/>
          <a:ln/>
        </p:spPr>
        <p:txBody>
          <a:bodyPr vert="horz" wrap="square" lIns="0" tIns="0" rIns="0" bIns="0" rtlCol="0" anchor="t"/>
          <a:lstStyle/>
          <a:p>
            <a:pPr marL="0" indent="0" algn="l">
              <a:lnSpc>
                <a:spcPts val="1286"/>
              </a:lnSpc>
              <a:buNone/>
            </a:pPr>
            <a:r>
              <a:rPr lang="en-US" sz="1050" dirty="0">
                <a:latin typeface="Noto Sans JP" pitchFamily="34" charset="0"/>
                <a:ea typeface="Noto Sans JP" pitchFamily="34" charset="-122"/>
                <a:cs typeface="Noto Sans JP" pitchFamily="34" charset="-120"/>
              </a:rPr>
              <a:t>専門学校における学修の高度化を公的に認定</a:t>
            </a:r>
            <a:endParaRPr lang="en-US" sz="1050" dirty="0"/>
          </a:p>
        </p:txBody>
      </p:sp>
      <p:sp>
        <p:nvSpPr>
          <p:cNvPr id="32" name="Text 14"/>
          <p:cNvSpPr/>
          <p:nvPr/>
        </p:nvSpPr>
        <p:spPr>
          <a:xfrm>
            <a:off x="1747616" y="5229025"/>
            <a:ext cx="8713120" cy="228600"/>
          </a:xfrm>
          <a:prstGeom prst="rect">
            <a:avLst/>
          </a:prstGeom>
          <a:noFill/>
          <a:ln/>
        </p:spPr>
        <p:txBody>
          <a:bodyPr vert="horz" wrap="square" lIns="0" tIns="0" rIns="0" bIns="0" rtlCol="0" anchor="t"/>
          <a:lstStyle/>
          <a:p>
            <a:pPr marL="0" indent="0">
              <a:lnSpc>
                <a:spcPts val="1800"/>
              </a:lnSpc>
              <a:buNone/>
            </a:pPr>
            <a:r>
              <a:rPr lang="ja-JP" altLang="en-US" sz="1350" dirty="0">
                <a:latin typeface="Noto Sans JP" pitchFamily="34" charset="0"/>
                <a:ea typeface="Noto Sans JP" pitchFamily="34" charset="-122"/>
                <a:cs typeface="Noto Sans JP" pitchFamily="34" charset="-120"/>
              </a:rPr>
              <a:t>こうした取り組みが</a:t>
            </a:r>
            <a:r>
              <a:rPr lang="en-US" sz="1350" dirty="0">
                <a:latin typeface="Noto Sans JP" pitchFamily="34" charset="0"/>
                <a:ea typeface="Noto Sans JP" pitchFamily="34" charset="-122"/>
                <a:cs typeface="Noto Sans JP" pitchFamily="34" charset="-120"/>
              </a:rPr>
              <a:t>、</a:t>
            </a:r>
            <a:r>
              <a:rPr lang="en-US" sz="1350" dirty="0" err="1">
                <a:latin typeface="Noto Sans JP" pitchFamily="34" charset="0"/>
                <a:ea typeface="Noto Sans JP" pitchFamily="34" charset="-122"/>
                <a:cs typeface="Noto Sans JP" pitchFamily="34" charset="-120"/>
              </a:rPr>
              <a:t>後の</a:t>
            </a:r>
            <a:r>
              <a:rPr lang="en-US" sz="1350" b="1" dirty="0" err="1">
                <a:latin typeface="Noto Sans JP" pitchFamily="34" charset="0"/>
                <a:ea typeface="Noto Sans JP" pitchFamily="34" charset="-122"/>
                <a:cs typeface="Noto Sans JP" pitchFamily="34" charset="-120"/>
              </a:rPr>
              <a:t>「職業実践専門課程」</a:t>
            </a:r>
            <a:r>
              <a:rPr lang="en-US" sz="1350" dirty="0" err="1">
                <a:latin typeface="Noto Sans JP" pitchFamily="34" charset="0"/>
                <a:ea typeface="Noto Sans JP" pitchFamily="34" charset="-122"/>
                <a:cs typeface="Noto Sans JP" pitchFamily="34" charset="-120"/>
              </a:rPr>
              <a:t>や</a:t>
            </a:r>
            <a:r>
              <a:rPr lang="en-US" sz="1350" b="1" dirty="0" err="1">
                <a:latin typeface="Noto Sans JP" pitchFamily="34" charset="0"/>
                <a:ea typeface="Noto Sans JP" pitchFamily="34" charset="-122"/>
                <a:cs typeface="Noto Sans JP" pitchFamily="34" charset="-120"/>
              </a:rPr>
              <a:t>「専門職大学」</a:t>
            </a:r>
            <a:r>
              <a:rPr lang="en-US" sz="1350" dirty="0" err="1">
                <a:latin typeface="Noto Sans JP" pitchFamily="34" charset="0"/>
                <a:ea typeface="Noto Sans JP" pitchFamily="34" charset="-122"/>
                <a:cs typeface="Noto Sans JP" pitchFamily="34" charset="-120"/>
              </a:rPr>
              <a:t>等の制度創設に</a:t>
            </a:r>
            <a:r>
              <a:rPr lang="ja-JP" altLang="en-US" sz="1350" dirty="0">
                <a:latin typeface="Noto Sans JP" pitchFamily="34" charset="0"/>
                <a:ea typeface="Noto Sans JP" pitchFamily="34" charset="-122"/>
                <a:cs typeface="Noto Sans JP" pitchFamily="34" charset="-120"/>
              </a:rPr>
              <a:t>少なからず</a:t>
            </a:r>
            <a:r>
              <a:rPr lang="en-US" sz="1350" dirty="0" err="1">
                <a:latin typeface="Noto Sans JP" pitchFamily="34" charset="0"/>
                <a:ea typeface="Noto Sans JP" pitchFamily="34" charset="-122"/>
                <a:cs typeface="Noto Sans JP" pitchFamily="34" charset="-120"/>
              </a:rPr>
              <a:t>影響</a:t>
            </a:r>
            <a:r>
              <a:rPr lang="ja-JP" altLang="en-US" sz="1350" dirty="0">
                <a:latin typeface="Noto Sans JP" pitchFamily="34" charset="0"/>
                <a:ea typeface="Noto Sans JP" pitchFamily="34" charset="-122"/>
                <a:cs typeface="Noto Sans JP" pitchFamily="34" charset="-120"/>
              </a:rPr>
              <a:t>を及ぼした</a:t>
            </a:r>
            <a:endParaRPr lang="en-US" sz="1350" dirty="0"/>
          </a:p>
        </p:txBody>
      </p:sp>
      <p:sp>
        <p:nvSpPr>
          <p:cNvPr id="41" name="矢印: ストライプ 40">
            <a:extLst>
              <a:ext uri="{FF2B5EF4-FFF2-40B4-BE49-F238E27FC236}">
                <a16:creationId xmlns:a16="http://schemas.microsoft.com/office/drawing/2014/main" id="{F6E146AD-33A8-4D05-B3B1-78D9F3004C8F}"/>
              </a:ext>
            </a:extLst>
          </p:cNvPr>
          <p:cNvSpPr/>
          <p:nvPr/>
        </p:nvSpPr>
        <p:spPr>
          <a:xfrm>
            <a:off x="4359141" y="3379249"/>
            <a:ext cx="1606145" cy="449036"/>
          </a:xfrm>
          <a:prstGeom prst="strip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57150"/>
            <a:ext cx="12192000" cy="6858000"/>
          </a:xfrm>
          <a:prstGeom prst="rect">
            <a:avLst/>
          </a:prstGeom>
        </p:spPr>
      </p:pic>
      <p:pic>
        <p:nvPicPr>
          <p:cNvPr id="5" name="Image 3" descr="preencoded.png"/>
          <p:cNvPicPr>
            <a:picLocks noChangeAspect="1"/>
          </p:cNvPicPr>
          <p:nvPr/>
        </p:nvPicPr>
        <p:blipFill>
          <a:blip r:embed="rId4"/>
          <a:stretch>
            <a:fillRect/>
          </a:stretch>
        </p:blipFill>
        <p:spPr>
          <a:xfrm>
            <a:off x="571500" y="1981200"/>
            <a:ext cx="5295900" cy="495300"/>
          </a:xfrm>
          <a:prstGeom prst="rect">
            <a:avLst/>
          </a:prstGeom>
        </p:spPr>
      </p:pic>
      <p:pic>
        <p:nvPicPr>
          <p:cNvPr id="6" name="Image 4" descr="preencoded.png"/>
          <p:cNvPicPr>
            <a:picLocks noChangeAspect="1"/>
          </p:cNvPicPr>
          <p:nvPr/>
        </p:nvPicPr>
        <p:blipFill>
          <a:blip r:embed="rId5"/>
          <a:stretch>
            <a:fillRect/>
          </a:stretch>
        </p:blipFill>
        <p:spPr>
          <a:xfrm>
            <a:off x="571500" y="2152650"/>
            <a:ext cx="228600" cy="152400"/>
          </a:xfrm>
          <a:prstGeom prst="rect">
            <a:avLst/>
          </a:prstGeom>
        </p:spPr>
      </p:pic>
      <p:pic>
        <p:nvPicPr>
          <p:cNvPr id="7" name="Image 5" descr="preencoded.png"/>
          <p:cNvPicPr>
            <a:picLocks noChangeAspect="1"/>
          </p:cNvPicPr>
          <p:nvPr/>
        </p:nvPicPr>
        <p:blipFill>
          <a:blip r:embed="rId4"/>
          <a:stretch>
            <a:fillRect/>
          </a:stretch>
        </p:blipFill>
        <p:spPr>
          <a:xfrm>
            <a:off x="571500" y="2514600"/>
            <a:ext cx="5295900" cy="495300"/>
          </a:xfrm>
          <a:prstGeom prst="rect">
            <a:avLst/>
          </a:prstGeom>
        </p:spPr>
      </p:pic>
      <p:pic>
        <p:nvPicPr>
          <p:cNvPr id="8" name="Image 6" descr="preencoded.png"/>
          <p:cNvPicPr>
            <a:picLocks noChangeAspect="1"/>
          </p:cNvPicPr>
          <p:nvPr/>
        </p:nvPicPr>
        <p:blipFill>
          <a:blip r:embed="rId6"/>
          <a:stretch>
            <a:fillRect/>
          </a:stretch>
        </p:blipFill>
        <p:spPr>
          <a:xfrm>
            <a:off x="571500" y="2686050"/>
            <a:ext cx="228600" cy="152400"/>
          </a:xfrm>
          <a:prstGeom prst="rect">
            <a:avLst/>
          </a:prstGeom>
        </p:spPr>
      </p:pic>
      <p:pic>
        <p:nvPicPr>
          <p:cNvPr id="9" name="Image 7" descr="preencoded.png"/>
          <p:cNvPicPr>
            <a:picLocks noChangeAspect="1"/>
          </p:cNvPicPr>
          <p:nvPr/>
        </p:nvPicPr>
        <p:blipFill>
          <a:blip r:embed="rId4"/>
          <a:stretch>
            <a:fillRect/>
          </a:stretch>
        </p:blipFill>
        <p:spPr>
          <a:xfrm>
            <a:off x="571500" y="3048000"/>
            <a:ext cx="5295900" cy="495300"/>
          </a:xfrm>
          <a:prstGeom prst="rect">
            <a:avLst/>
          </a:prstGeom>
        </p:spPr>
      </p:pic>
      <p:pic>
        <p:nvPicPr>
          <p:cNvPr id="10" name="Image 8" descr="preencoded.png"/>
          <p:cNvPicPr>
            <a:picLocks noChangeAspect="1"/>
          </p:cNvPicPr>
          <p:nvPr/>
        </p:nvPicPr>
        <p:blipFill>
          <a:blip r:embed="rId7"/>
          <a:stretch>
            <a:fillRect/>
          </a:stretch>
        </p:blipFill>
        <p:spPr>
          <a:xfrm>
            <a:off x="571500" y="3219450"/>
            <a:ext cx="228600" cy="152400"/>
          </a:xfrm>
          <a:prstGeom prst="rect">
            <a:avLst/>
          </a:prstGeom>
        </p:spPr>
      </p:pic>
      <p:pic>
        <p:nvPicPr>
          <p:cNvPr id="11" name="Image 9" descr="preencoded.png"/>
          <p:cNvPicPr>
            <a:picLocks noChangeAspect="1"/>
          </p:cNvPicPr>
          <p:nvPr/>
        </p:nvPicPr>
        <p:blipFill>
          <a:blip r:embed="rId4"/>
          <a:stretch>
            <a:fillRect/>
          </a:stretch>
        </p:blipFill>
        <p:spPr>
          <a:xfrm>
            <a:off x="571500" y="3581400"/>
            <a:ext cx="5295900" cy="495300"/>
          </a:xfrm>
          <a:prstGeom prst="rect">
            <a:avLst/>
          </a:prstGeom>
        </p:spPr>
      </p:pic>
      <p:pic>
        <p:nvPicPr>
          <p:cNvPr id="12" name="Image 10" descr="preencoded.png"/>
          <p:cNvPicPr>
            <a:picLocks noChangeAspect="1"/>
          </p:cNvPicPr>
          <p:nvPr/>
        </p:nvPicPr>
        <p:blipFill>
          <a:blip r:embed="rId8"/>
          <a:stretch>
            <a:fillRect/>
          </a:stretch>
        </p:blipFill>
        <p:spPr>
          <a:xfrm>
            <a:off x="571500" y="3752850"/>
            <a:ext cx="228600" cy="152400"/>
          </a:xfrm>
          <a:prstGeom prst="rect">
            <a:avLst/>
          </a:prstGeom>
        </p:spPr>
      </p:pic>
      <p:pic>
        <p:nvPicPr>
          <p:cNvPr id="13" name="Image 11" descr="preencoded.png"/>
          <p:cNvPicPr>
            <a:picLocks noChangeAspect="1"/>
          </p:cNvPicPr>
          <p:nvPr/>
        </p:nvPicPr>
        <p:blipFill>
          <a:blip r:embed="rId4"/>
          <a:stretch>
            <a:fillRect/>
          </a:stretch>
        </p:blipFill>
        <p:spPr>
          <a:xfrm>
            <a:off x="571500" y="4114800"/>
            <a:ext cx="5295900" cy="495300"/>
          </a:xfrm>
          <a:prstGeom prst="rect">
            <a:avLst/>
          </a:prstGeom>
        </p:spPr>
      </p:pic>
      <p:pic>
        <p:nvPicPr>
          <p:cNvPr id="14" name="Image 12" descr="preencoded.png"/>
          <p:cNvPicPr>
            <a:picLocks noChangeAspect="1"/>
          </p:cNvPicPr>
          <p:nvPr/>
        </p:nvPicPr>
        <p:blipFill>
          <a:blip r:embed="rId9"/>
          <a:stretch>
            <a:fillRect/>
          </a:stretch>
        </p:blipFill>
        <p:spPr>
          <a:xfrm>
            <a:off x="571500" y="4286250"/>
            <a:ext cx="228600" cy="152400"/>
          </a:xfrm>
          <a:prstGeom prst="rect">
            <a:avLst/>
          </a:prstGeom>
        </p:spPr>
      </p:pic>
      <p:pic>
        <p:nvPicPr>
          <p:cNvPr id="15" name="Image 13" descr="preencoded.png"/>
          <p:cNvPicPr>
            <a:picLocks noChangeAspect="1"/>
          </p:cNvPicPr>
          <p:nvPr/>
        </p:nvPicPr>
        <p:blipFill>
          <a:blip r:embed="rId10"/>
          <a:stretch>
            <a:fillRect/>
          </a:stretch>
        </p:blipFill>
        <p:spPr>
          <a:xfrm>
            <a:off x="6339840" y="1557200"/>
            <a:ext cx="5295900" cy="4752159"/>
          </a:xfrm>
          <a:prstGeom prst="rect">
            <a:avLst/>
          </a:prstGeom>
        </p:spPr>
      </p:pic>
      <p:pic>
        <p:nvPicPr>
          <p:cNvPr id="16" name="Image 14" descr="preencoded.png"/>
          <p:cNvPicPr>
            <a:picLocks noChangeAspect="1"/>
          </p:cNvPicPr>
          <p:nvPr/>
        </p:nvPicPr>
        <p:blipFill>
          <a:blip r:embed="rId11"/>
          <a:stretch>
            <a:fillRect/>
          </a:stretch>
        </p:blipFill>
        <p:spPr>
          <a:xfrm>
            <a:off x="6638925" y="1816281"/>
            <a:ext cx="285750" cy="228600"/>
          </a:xfrm>
          <a:prstGeom prst="rect">
            <a:avLst/>
          </a:prstGeom>
        </p:spPr>
      </p:pic>
      <p:pic>
        <p:nvPicPr>
          <p:cNvPr id="17" name="Image 15" descr="preencoded.png"/>
          <p:cNvPicPr>
            <a:picLocks noChangeAspect="1"/>
          </p:cNvPicPr>
          <p:nvPr/>
        </p:nvPicPr>
        <p:blipFill>
          <a:blip r:embed="rId12"/>
          <a:stretch>
            <a:fillRect/>
          </a:stretch>
        </p:blipFill>
        <p:spPr>
          <a:xfrm>
            <a:off x="6638925" y="2733948"/>
            <a:ext cx="4724400" cy="266700"/>
          </a:xfrm>
          <a:prstGeom prst="rect">
            <a:avLst/>
          </a:prstGeom>
        </p:spPr>
      </p:pic>
      <p:pic>
        <p:nvPicPr>
          <p:cNvPr id="19" name="Image 17" descr="preencoded.png"/>
          <p:cNvPicPr>
            <a:picLocks noChangeAspect="1"/>
          </p:cNvPicPr>
          <p:nvPr/>
        </p:nvPicPr>
        <p:blipFill>
          <a:blip r:embed="rId12"/>
          <a:stretch>
            <a:fillRect/>
          </a:stretch>
        </p:blipFill>
        <p:spPr>
          <a:xfrm>
            <a:off x="6638925" y="4026081"/>
            <a:ext cx="4724400" cy="266700"/>
          </a:xfrm>
          <a:prstGeom prst="rect">
            <a:avLst/>
          </a:prstGeom>
        </p:spPr>
      </p:pic>
      <p:sp>
        <p:nvSpPr>
          <p:cNvPr id="20" name="Text 0"/>
          <p:cNvSpPr/>
          <p:nvPr/>
        </p:nvSpPr>
        <p:spPr>
          <a:xfrm>
            <a:off x="489878" y="638175"/>
            <a:ext cx="11049000" cy="342900"/>
          </a:xfrm>
          <a:prstGeom prst="rect">
            <a:avLst/>
          </a:prstGeom>
          <a:noFill/>
          <a:ln/>
        </p:spPr>
        <p:txBody>
          <a:bodyPr vert="horz" wrap="square" lIns="0" tIns="0" rIns="0" bIns="0" rtlCol="0" anchor="t"/>
          <a:lstStyle/>
          <a:p>
            <a:pPr marL="0" indent="0">
              <a:lnSpc>
                <a:spcPts val="2700"/>
              </a:lnSpc>
              <a:buNone/>
            </a:pPr>
            <a:r>
              <a:rPr lang="ja-JP" altLang="en-US" sz="2250" b="1" dirty="0">
                <a:solidFill>
                  <a:srgbClr val="111827"/>
                </a:solidFill>
                <a:latin typeface="Noto Sans JP" pitchFamily="34" charset="0"/>
                <a:ea typeface="Noto Sans JP" pitchFamily="34" charset="-122"/>
                <a:cs typeface="Noto Sans JP" pitchFamily="34" charset="-120"/>
              </a:rPr>
              <a:t>課題認識と</a:t>
            </a:r>
            <a:r>
              <a:rPr lang="en-US" sz="2250" b="1" dirty="0" err="1">
                <a:solidFill>
                  <a:srgbClr val="111827"/>
                </a:solidFill>
                <a:latin typeface="Noto Sans JP" pitchFamily="34" charset="0"/>
                <a:ea typeface="Noto Sans JP" pitchFamily="34" charset="-122"/>
                <a:cs typeface="Noto Sans JP" pitchFamily="34" charset="-120"/>
              </a:rPr>
              <a:t>新たな取り組み</a:t>
            </a:r>
            <a:endParaRPr lang="en-US" sz="2250" dirty="0"/>
          </a:p>
        </p:txBody>
      </p:sp>
      <p:sp>
        <p:nvSpPr>
          <p:cNvPr id="22" name="Text 2"/>
          <p:cNvSpPr/>
          <p:nvPr/>
        </p:nvSpPr>
        <p:spPr>
          <a:xfrm>
            <a:off x="838200" y="1562100"/>
            <a:ext cx="5295900" cy="266700"/>
          </a:xfrm>
          <a:prstGeom prst="rect">
            <a:avLst/>
          </a:prstGeom>
          <a:noFill/>
          <a:ln/>
        </p:spPr>
        <p:txBody>
          <a:bodyPr vert="horz" wrap="square" lIns="0" tIns="0" rIns="0" bIns="0" rtlCol="0" anchor="t"/>
          <a:lstStyle/>
          <a:p>
            <a:pPr marL="0" indent="0">
              <a:lnSpc>
                <a:spcPts val="2100"/>
              </a:lnSpc>
              <a:buNone/>
            </a:pPr>
            <a:r>
              <a:rPr lang="en-US" sz="1500" b="1" dirty="0">
                <a:solidFill>
                  <a:srgbClr val="1F2937"/>
                </a:solidFill>
                <a:latin typeface="Noto Sans JP" pitchFamily="34" charset="0"/>
                <a:ea typeface="Noto Sans JP" pitchFamily="34" charset="-122"/>
                <a:cs typeface="Noto Sans JP" pitchFamily="34" charset="-120"/>
              </a:rPr>
              <a:t>山積する主な課題</a:t>
            </a:r>
            <a:endParaRPr lang="en-US" sz="1500" dirty="0"/>
          </a:p>
        </p:txBody>
      </p:sp>
      <p:sp>
        <p:nvSpPr>
          <p:cNvPr id="23" name="Text 3"/>
          <p:cNvSpPr/>
          <p:nvPr/>
        </p:nvSpPr>
        <p:spPr>
          <a:xfrm>
            <a:off x="952500" y="2095500"/>
            <a:ext cx="3611880" cy="266700"/>
          </a:xfrm>
          <a:prstGeom prst="rect">
            <a:avLst/>
          </a:prstGeom>
          <a:noFill/>
          <a:ln/>
        </p:spPr>
        <p:txBody>
          <a:bodyPr vert="horz" wrap="square" lIns="0" tIns="0" rIns="0" bIns="0" rtlCol="0" anchor="t"/>
          <a:lstStyle/>
          <a:p>
            <a:pPr marL="0" indent="0">
              <a:lnSpc>
                <a:spcPts val="2100"/>
              </a:lnSpc>
              <a:buNone/>
            </a:pPr>
            <a:r>
              <a:rPr lang="en-US" sz="1350" dirty="0">
                <a:solidFill>
                  <a:srgbClr val="1A1A1A"/>
                </a:solidFill>
                <a:latin typeface="Noto Sans JP" pitchFamily="34" charset="0"/>
                <a:ea typeface="Noto Sans JP" pitchFamily="34" charset="-122"/>
                <a:cs typeface="Noto Sans JP" pitchFamily="34" charset="-120"/>
              </a:rPr>
              <a:t>学校教育法第1条校との行政支援の格差</a:t>
            </a:r>
            <a:endParaRPr lang="en-US" sz="1350" dirty="0"/>
          </a:p>
        </p:txBody>
      </p:sp>
      <p:sp>
        <p:nvSpPr>
          <p:cNvPr id="24" name="Text 4"/>
          <p:cNvSpPr/>
          <p:nvPr/>
        </p:nvSpPr>
        <p:spPr>
          <a:xfrm>
            <a:off x="952500" y="2628900"/>
            <a:ext cx="3086100" cy="266700"/>
          </a:xfrm>
          <a:prstGeom prst="rect">
            <a:avLst/>
          </a:prstGeom>
          <a:noFill/>
          <a:ln/>
        </p:spPr>
        <p:txBody>
          <a:bodyPr vert="horz" wrap="square" lIns="0" tIns="0" rIns="0" bIns="0" rtlCol="0" anchor="t"/>
          <a:lstStyle/>
          <a:p>
            <a:pPr marL="0" indent="0">
              <a:lnSpc>
                <a:spcPts val="2100"/>
              </a:lnSpc>
              <a:buNone/>
            </a:pPr>
            <a:r>
              <a:rPr lang="en-US" sz="1350" dirty="0">
                <a:solidFill>
                  <a:srgbClr val="1A1A1A"/>
                </a:solidFill>
                <a:latin typeface="Noto Sans JP" pitchFamily="34" charset="0"/>
                <a:ea typeface="Noto Sans JP" pitchFamily="34" charset="-122"/>
                <a:cs typeface="Noto Sans JP" pitchFamily="34" charset="-120"/>
              </a:rPr>
              <a:t>教育の質保証・向上への取り組み</a:t>
            </a:r>
            <a:endParaRPr lang="en-US" sz="1350" dirty="0"/>
          </a:p>
        </p:txBody>
      </p:sp>
      <p:sp>
        <p:nvSpPr>
          <p:cNvPr id="25" name="Text 5"/>
          <p:cNvSpPr/>
          <p:nvPr/>
        </p:nvSpPr>
        <p:spPr>
          <a:xfrm>
            <a:off x="952500" y="3162300"/>
            <a:ext cx="3497580" cy="266700"/>
          </a:xfrm>
          <a:prstGeom prst="rect">
            <a:avLst/>
          </a:prstGeom>
          <a:noFill/>
          <a:ln/>
        </p:spPr>
        <p:txBody>
          <a:bodyPr vert="horz" wrap="square" lIns="0" tIns="0" rIns="0" bIns="0" rtlCol="0" anchor="t"/>
          <a:lstStyle/>
          <a:p>
            <a:pPr marL="0" indent="0">
              <a:lnSpc>
                <a:spcPts val="2100"/>
              </a:lnSpc>
              <a:buNone/>
            </a:pPr>
            <a:r>
              <a:rPr lang="en-US" sz="1350" dirty="0">
                <a:solidFill>
                  <a:srgbClr val="1A1A1A"/>
                </a:solidFill>
                <a:latin typeface="Noto Sans JP" pitchFamily="34" charset="0"/>
                <a:ea typeface="Noto Sans JP" pitchFamily="34" charset="-122"/>
                <a:cs typeface="Noto Sans JP" pitchFamily="34" charset="-120"/>
              </a:rPr>
              <a:t>社会人の学び直し（リカレント教育）</a:t>
            </a:r>
            <a:endParaRPr lang="en-US" sz="1350" dirty="0"/>
          </a:p>
        </p:txBody>
      </p:sp>
      <p:sp>
        <p:nvSpPr>
          <p:cNvPr id="26" name="Text 6"/>
          <p:cNvSpPr/>
          <p:nvPr/>
        </p:nvSpPr>
        <p:spPr>
          <a:xfrm>
            <a:off x="952500" y="3695700"/>
            <a:ext cx="4503420" cy="266700"/>
          </a:xfrm>
          <a:prstGeom prst="rect">
            <a:avLst/>
          </a:prstGeom>
          <a:noFill/>
          <a:ln/>
        </p:spPr>
        <p:txBody>
          <a:bodyPr vert="horz" wrap="square" lIns="0" tIns="0" rIns="0" bIns="0" rtlCol="0" anchor="t"/>
          <a:lstStyle/>
          <a:p>
            <a:pPr marL="0" indent="0">
              <a:lnSpc>
                <a:spcPts val="2100"/>
              </a:lnSpc>
              <a:buNone/>
            </a:pPr>
            <a:r>
              <a:rPr lang="en-US" sz="1350" dirty="0">
                <a:solidFill>
                  <a:srgbClr val="1A1A1A"/>
                </a:solidFill>
                <a:latin typeface="Noto Sans JP" pitchFamily="34" charset="0"/>
                <a:ea typeface="Noto Sans JP" pitchFamily="34" charset="-122"/>
                <a:cs typeface="Noto Sans JP" pitchFamily="34" charset="-120"/>
              </a:rPr>
              <a:t>後期中等教育における学びのセーフティーネット</a:t>
            </a:r>
            <a:endParaRPr lang="en-US" sz="1350" dirty="0"/>
          </a:p>
        </p:txBody>
      </p:sp>
      <p:sp>
        <p:nvSpPr>
          <p:cNvPr id="27" name="Text 7"/>
          <p:cNvSpPr/>
          <p:nvPr/>
        </p:nvSpPr>
        <p:spPr>
          <a:xfrm>
            <a:off x="952500" y="4229100"/>
            <a:ext cx="2880360" cy="266700"/>
          </a:xfrm>
          <a:prstGeom prst="rect">
            <a:avLst/>
          </a:prstGeom>
          <a:noFill/>
          <a:ln/>
        </p:spPr>
        <p:txBody>
          <a:bodyPr vert="horz" wrap="square" lIns="0" tIns="0" rIns="0" bIns="0" rtlCol="0" anchor="t"/>
          <a:lstStyle/>
          <a:p>
            <a:pPr marL="0" indent="0">
              <a:lnSpc>
                <a:spcPts val="2100"/>
              </a:lnSpc>
              <a:buNone/>
            </a:pPr>
            <a:r>
              <a:rPr lang="en-US" sz="1350" dirty="0">
                <a:solidFill>
                  <a:srgbClr val="1A1A1A"/>
                </a:solidFill>
                <a:latin typeface="Noto Sans JP" pitchFamily="34" charset="0"/>
                <a:ea typeface="Noto Sans JP" pitchFamily="34" charset="-122"/>
                <a:cs typeface="Noto Sans JP" pitchFamily="34" charset="-120"/>
              </a:rPr>
              <a:t>外国人留学生の就職機会の拡大</a:t>
            </a:r>
            <a:endParaRPr lang="en-US" sz="1350" dirty="0"/>
          </a:p>
        </p:txBody>
      </p:sp>
      <p:sp>
        <p:nvSpPr>
          <p:cNvPr id="28" name="Text 8"/>
          <p:cNvSpPr/>
          <p:nvPr/>
        </p:nvSpPr>
        <p:spPr>
          <a:xfrm>
            <a:off x="7010400" y="1771650"/>
            <a:ext cx="4724400" cy="304800"/>
          </a:xfrm>
          <a:prstGeom prst="rect">
            <a:avLst/>
          </a:prstGeom>
          <a:noFill/>
          <a:ln/>
        </p:spPr>
        <p:txBody>
          <a:bodyPr vert="horz" wrap="square" lIns="0" tIns="0" rIns="0" bIns="0" rtlCol="0" anchor="t"/>
          <a:lstStyle/>
          <a:p>
            <a:pPr marL="0" indent="0">
              <a:lnSpc>
                <a:spcPts val="2400"/>
              </a:lnSpc>
              <a:buNone/>
            </a:pPr>
            <a:r>
              <a:rPr lang="ja-JP" altLang="en-US" sz="1400" b="1" dirty="0">
                <a:solidFill>
                  <a:srgbClr val="111827"/>
                </a:solidFill>
                <a:latin typeface="Noto Sans JP" pitchFamily="34" charset="0"/>
                <a:ea typeface="Noto Sans JP" pitchFamily="34" charset="-122"/>
                <a:cs typeface="Noto Sans JP" pitchFamily="34" charset="-120"/>
              </a:rPr>
              <a:t>専修学校教育の振興に向けた</a:t>
            </a:r>
            <a:r>
              <a:rPr lang="en-US" sz="1400" b="1" dirty="0" err="1">
                <a:solidFill>
                  <a:srgbClr val="111827"/>
                </a:solidFill>
                <a:latin typeface="Noto Sans JP" pitchFamily="34" charset="0"/>
                <a:ea typeface="Noto Sans JP" pitchFamily="34" charset="-122"/>
                <a:cs typeface="Noto Sans JP" pitchFamily="34" charset="-120"/>
              </a:rPr>
              <a:t>新たな振興の流れを創出</a:t>
            </a:r>
            <a:endParaRPr lang="en-US" sz="1400" dirty="0"/>
          </a:p>
        </p:txBody>
      </p:sp>
      <p:sp>
        <p:nvSpPr>
          <p:cNvPr id="29" name="Text 9"/>
          <p:cNvSpPr/>
          <p:nvPr/>
        </p:nvSpPr>
        <p:spPr>
          <a:xfrm>
            <a:off x="6610350" y="2485752"/>
            <a:ext cx="4724400" cy="190500"/>
          </a:xfrm>
          <a:prstGeom prst="rect">
            <a:avLst/>
          </a:prstGeom>
          <a:noFill/>
          <a:ln/>
        </p:spPr>
        <p:txBody>
          <a:bodyPr vert="horz" wrap="square" lIns="0" tIns="0" rIns="0" bIns="0" rtlCol="0" anchor="t"/>
          <a:lstStyle/>
          <a:p>
            <a:pPr marL="0" indent="0">
              <a:lnSpc>
                <a:spcPts val="1500"/>
              </a:lnSpc>
              <a:buNone/>
            </a:pPr>
            <a:r>
              <a:rPr lang="en-US" sz="1050" b="1" kern="0" spc="42" dirty="0">
                <a:latin typeface="Noto Sans JP" pitchFamily="34" charset="0"/>
                <a:ea typeface="Noto Sans JP" pitchFamily="34" charset="-122"/>
                <a:cs typeface="Noto Sans JP" pitchFamily="34" charset="-120"/>
              </a:rPr>
              <a:t>平成31年</a:t>
            </a:r>
            <a:r>
              <a:rPr lang="ja-JP" altLang="en-US" sz="1050" b="1" kern="0" spc="42" dirty="0">
                <a:latin typeface="Noto Sans JP" pitchFamily="34" charset="0"/>
                <a:ea typeface="Noto Sans JP" pitchFamily="34" charset="-122"/>
                <a:cs typeface="Noto Sans JP" pitchFamily="34" charset="-120"/>
              </a:rPr>
              <a:t> </a:t>
            </a:r>
            <a:r>
              <a:rPr lang="en-US" sz="1050" b="1" kern="0" spc="42" dirty="0" err="1">
                <a:latin typeface="Noto Sans JP" pitchFamily="34" charset="0"/>
                <a:ea typeface="Noto Sans JP" pitchFamily="34" charset="-122"/>
                <a:cs typeface="Noto Sans JP" pitchFamily="34" charset="-120"/>
              </a:rPr>
              <a:t>設置</a:t>
            </a:r>
            <a:endParaRPr lang="en-US" sz="1050" dirty="0"/>
          </a:p>
        </p:txBody>
      </p:sp>
      <p:sp>
        <p:nvSpPr>
          <p:cNvPr id="30" name="Text 10"/>
          <p:cNvSpPr/>
          <p:nvPr/>
        </p:nvSpPr>
        <p:spPr>
          <a:xfrm>
            <a:off x="6724650" y="2723606"/>
            <a:ext cx="4724400" cy="266700"/>
          </a:xfrm>
          <a:prstGeom prst="rect">
            <a:avLst/>
          </a:prstGeom>
          <a:noFill/>
          <a:ln/>
        </p:spPr>
        <p:txBody>
          <a:bodyPr vert="horz" wrap="square" lIns="0" tIns="0" rIns="0" bIns="0" rtlCol="0" anchor="t"/>
          <a:lstStyle/>
          <a:p>
            <a:pPr marL="0" indent="0">
              <a:lnSpc>
                <a:spcPts val="2100"/>
              </a:lnSpc>
              <a:buNone/>
            </a:pPr>
            <a:r>
              <a:rPr lang="en-US" sz="1500" b="1" dirty="0">
                <a:solidFill>
                  <a:srgbClr val="1F2937"/>
                </a:solidFill>
                <a:latin typeface="Noto Sans JP" pitchFamily="34" charset="0"/>
                <a:ea typeface="Noto Sans JP" pitchFamily="34" charset="-122"/>
                <a:cs typeface="Noto Sans JP" pitchFamily="34" charset="-120"/>
              </a:rPr>
              <a:t>専修学校振興構想懇談会</a:t>
            </a:r>
            <a:endParaRPr lang="en-US" sz="1500" dirty="0"/>
          </a:p>
        </p:txBody>
      </p:sp>
      <p:sp>
        <p:nvSpPr>
          <p:cNvPr id="31" name="Text 11"/>
          <p:cNvSpPr/>
          <p:nvPr/>
        </p:nvSpPr>
        <p:spPr>
          <a:xfrm>
            <a:off x="6724650" y="3076848"/>
            <a:ext cx="4724400" cy="228600"/>
          </a:xfrm>
          <a:prstGeom prst="rect">
            <a:avLst/>
          </a:prstGeom>
          <a:noFill/>
          <a:ln/>
        </p:spPr>
        <p:txBody>
          <a:bodyPr vert="horz" wrap="square" lIns="0" tIns="0" rIns="0" bIns="0" rtlCol="0" anchor="t"/>
          <a:lstStyle/>
          <a:p>
            <a:pPr marL="0" indent="0">
              <a:lnSpc>
                <a:spcPts val="1800"/>
              </a:lnSpc>
              <a:buNone/>
            </a:pPr>
            <a:r>
              <a:rPr lang="en-US" sz="1200" dirty="0">
                <a:latin typeface="Noto Sans JP" pitchFamily="34" charset="0"/>
                <a:ea typeface="Noto Sans JP" pitchFamily="34" charset="-122"/>
                <a:cs typeface="Noto Sans JP" pitchFamily="34" charset="-120"/>
              </a:rPr>
              <a:t>産官学の連携による課題の整理・検討</a:t>
            </a:r>
            <a:endParaRPr lang="en-US" sz="1200" dirty="0"/>
          </a:p>
        </p:txBody>
      </p:sp>
      <p:sp>
        <p:nvSpPr>
          <p:cNvPr id="32" name="Text 12"/>
          <p:cNvSpPr/>
          <p:nvPr/>
        </p:nvSpPr>
        <p:spPr>
          <a:xfrm>
            <a:off x="6610350" y="3787413"/>
            <a:ext cx="4724400" cy="190500"/>
          </a:xfrm>
          <a:prstGeom prst="rect">
            <a:avLst/>
          </a:prstGeom>
          <a:noFill/>
          <a:ln/>
        </p:spPr>
        <p:txBody>
          <a:bodyPr vert="horz" wrap="square" lIns="0" tIns="0" rIns="0" bIns="0" rtlCol="0" anchor="t"/>
          <a:lstStyle/>
          <a:p>
            <a:pPr marL="0" indent="0">
              <a:lnSpc>
                <a:spcPts val="1500"/>
              </a:lnSpc>
              <a:buNone/>
            </a:pPr>
            <a:r>
              <a:rPr lang="en-US" sz="1050" b="1" kern="0" spc="42" dirty="0">
                <a:latin typeface="Noto Sans JP" pitchFamily="34" charset="0"/>
                <a:ea typeface="Noto Sans JP" pitchFamily="34" charset="-122"/>
                <a:cs typeface="Noto Sans JP" pitchFamily="34" charset="-120"/>
              </a:rPr>
              <a:t>同年3月 設置</a:t>
            </a:r>
            <a:endParaRPr lang="en-US" sz="1050" dirty="0"/>
          </a:p>
        </p:txBody>
      </p:sp>
      <p:sp>
        <p:nvSpPr>
          <p:cNvPr id="33" name="Text 13"/>
          <p:cNvSpPr/>
          <p:nvPr/>
        </p:nvSpPr>
        <p:spPr>
          <a:xfrm>
            <a:off x="6724650" y="4013835"/>
            <a:ext cx="4724400" cy="266700"/>
          </a:xfrm>
          <a:prstGeom prst="rect">
            <a:avLst/>
          </a:prstGeom>
          <a:noFill/>
          <a:ln/>
        </p:spPr>
        <p:txBody>
          <a:bodyPr vert="horz" wrap="square" lIns="0" tIns="0" rIns="0" bIns="0" rtlCol="0" anchor="t"/>
          <a:lstStyle/>
          <a:p>
            <a:pPr marL="0" indent="0">
              <a:lnSpc>
                <a:spcPts val="2100"/>
              </a:lnSpc>
              <a:buNone/>
            </a:pPr>
            <a:r>
              <a:rPr lang="en-US" sz="1500" b="1" dirty="0">
                <a:solidFill>
                  <a:srgbClr val="1F2937"/>
                </a:solidFill>
                <a:latin typeface="Noto Sans JP" pitchFamily="34" charset="0"/>
                <a:ea typeface="Noto Sans JP" pitchFamily="34" charset="-122"/>
                <a:cs typeface="Noto Sans JP" pitchFamily="34" charset="-120"/>
              </a:rPr>
              <a:t>専門学校検討部会</a:t>
            </a:r>
            <a:endParaRPr lang="en-US" sz="1500" dirty="0"/>
          </a:p>
        </p:txBody>
      </p:sp>
      <p:sp>
        <p:nvSpPr>
          <p:cNvPr id="34" name="Text 14"/>
          <p:cNvSpPr/>
          <p:nvPr/>
        </p:nvSpPr>
        <p:spPr>
          <a:xfrm>
            <a:off x="6751320" y="4324350"/>
            <a:ext cx="5669280" cy="228600"/>
          </a:xfrm>
          <a:prstGeom prst="rect">
            <a:avLst/>
          </a:prstGeom>
          <a:noFill/>
          <a:ln/>
        </p:spPr>
        <p:txBody>
          <a:bodyPr vert="horz" wrap="square" lIns="0" tIns="0" rIns="0" bIns="0" rtlCol="0" anchor="t"/>
          <a:lstStyle/>
          <a:p>
            <a:pPr marL="0" indent="0">
              <a:lnSpc>
                <a:spcPts val="1800"/>
              </a:lnSpc>
              <a:buNone/>
            </a:pPr>
            <a:r>
              <a:rPr lang="en-US" sz="1200" dirty="0">
                <a:latin typeface="Noto Sans JP" pitchFamily="34" charset="0"/>
                <a:ea typeface="Noto Sans JP" pitchFamily="34" charset="-122"/>
                <a:cs typeface="Noto Sans JP" pitchFamily="34" charset="-120"/>
              </a:rPr>
              <a:t>職業教育体系の確立に向けた具体的な審議をスタート</a:t>
            </a:r>
            <a:endParaRPr lang="en-US" sz="1200" dirty="0"/>
          </a:p>
        </p:txBody>
      </p:sp>
      <p:pic>
        <p:nvPicPr>
          <p:cNvPr id="36" name="Image 1" descr="preencoded.png">
            <a:extLst>
              <a:ext uri="{FF2B5EF4-FFF2-40B4-BE49-F238E27FC236}">
                <a16:creationId xmlns:a16="http://schemas.microsoft.com/office/drawing/2014/main" id="{2CADE4C7-4B19-401B-910F-9956D947C5CB}"/>
              </a:ext>
            </a:extLst>
          </p:cNvPr>
          <p:cNvPicPr>
            <a:picLocks noChangeAspect="1"/>
          </p:cNvPicPr>
          <p:nvPr/>
        </p:nvPicPr>
        <p:blipFill>
          <a:blip r:embed="rId13"/>
          <a:stretch>
            <a:fillRect/>
          </a:stretch>
        </p:blipFill>
        <p:spPr>
          <a:xfrm>
            <a:off x="489878" y="386988"/>
            <a:ext cx="11212244" cy="718457"/>
          </a:xfrm>
          <a:prstGeom prst="rect">
            <a:avLst/>
          </a:prstGeom>
        </p:spPr>
      </p:pic>
      <p:sp>
        <p:nvSpPr>
          <p:cNvPr id="35" name="Text 14">
            <a:extLst>
              <a:ext uri="{FF2B5EF4-FFF2-40B4-BE49-F238E27FC236}">
                <a16:creationId xmlns:a16="http://schemas.microsoft.com/office/drawing/2014/main" id="{084607C3-F648-451E-8E72-1023E8D4F47C}"/>
              </a:ext>
            </a:extLst>
          </p:cNvPr>
          <p:cNvSpPr/>
          <p:nvPr/>
        </p:nvSpPr>
        <p:spPr>
          <a:xfrm>
            <a:off x="6758940" y="4617990"/>
            <a:ext cx="5669280" cy="228600"/>
          </a:xfrm>
          <a:prstGeom prst="rect">
            <a:avLst/>
          </a:prstGeom>
          <a:noFill/>
          <a:ln/>
        </p:spPr>
        <p:txBody>
          <a:bodyPr vert="horz" wrap="square" lIns="0" tIns="0" rIns="0" bIns="0" rtlCol="0" anchor="t"/>
          <a:lstStyle/>
          <a:p>
            <a:pPr marL="0" indent="0">
              <a:lnSpc>
                <a:spcPts val="1800"/>
              </a:lnSpc>
              <a:buNone/>
            </a:pPr>
            <a:r>
              <a:rPr lang="ja-JP" altLang="en-US" sz="1200" dirty="0">
                <a:latin typeface="Noto Sans JP" pitchFamily="34" charset="0"/>
                <a:ea typeface="Noto Sans JP" pitchFamily="34" charset="-122"/>
                <a:cs typeface="Noto Sans JP" pitchFamily="34" charset="-120"/>
              </a:rPr>
              <a:t>審議上の留意点</a:t>
            </a:r>
            <a:endParaRPr lang="en-US" altLang="ja-JP" sz="1200" dirty="0">
              <a:latin typeface="Noto Sans JP" pitchFamily="34" charset="0"/>
              <a:ea typeface="Noto Sans JP" pitchFamily="34" charset="-122"/>
              <a:cs typeface="Noto Sans JP" pitchFamily="34" charset="-120"/>
            </a:endParaRPr>
          </a:p>
          <a:p>
            <a:pPr marL="0" indent="0">
              <a:lnSpc>
                <a:spcPts val="1800"/>
              </a:lnSpc>
              <a:buNone/>
            </a:pPr>
            <a:r>
              <a:rPr lang="ja-JP" altLang="en-US" sz="1200" dirty="0">
                <a:latin typeface="Noto Sans JP" pitchFamily="34" charset="0"/>
                <a:ea typeface="Noto Sans JP" pitchFamily="34" charset="-122"/>
                <a:cs typeface="Noto Sans JP" pitchFamily="34" charset="-120"/>
              </a:rPr>
              <a:t>・国、全国専修学校各種学校総連合会、職業教育キャリア教育財団に</a:t>
            </a:r>
            <a:endParaRPr lang="en-US" altLang="ja-JP" sz="1200" dirty="0">
              <a:latin typeface="Noto Sans JP" pitchFamily="34" charset="0"/>
              <a:ea typeface="Noto Sans JP" pitchFamily="34" charset="-122"/>
              <a:cs typeface="Noto Sans JP" pitchFamily="34" charset="-120"/>
            </a:endParaRPr>
          </a:p>
          <a:p>
            <a:pPr marL="0" indent="0">
              <a:lnSpc>
                <a:spcPts val="1800"/>
              </a:lnSpc>
              <a:buNone/>
            </a:pPr>
            <a:r>
              <a:rPr lang="ja-JP" altLang="en-US" sz="1200" dirty="0">
                <a:latin typeface="Noto Sans JP" pitchFamily="34" charset="0"/>
                <a:ea typeface="Noto Sans JP" pitchFamily="34" charset="-122"/>
                <a:cs typeface="Noto Sans JP" pitchFamily="34" charset="-120"/>
              </a:rPr>
              <a:t>　向けた提言</a:t>
            </a:r>
            <a:endParaRPr lang="en-US" altLang="ja-JP" sz="1200" dirty="0">
              <a:latin typeface="Noto Sans JP" pitchFamily="34" charset="0"/>
              <a:ea typeface="Noto Sans JP" pitchFamily="34" charset="-122"/>
              <a:cs typeface="Noto Sans JP" pitchFamily="34" charset="-120"/>
            </a:endParaRPr>
          </a:p>
          <a:p>
            <a:pPr marL="0" indent="0">
              <a:lnSpc>
                <a:spcPts val="1800"/>
              </a:lnSpc>
              <a:buNone/>
            </a:pPr>
            <a:r>
              <a:rPr lang="ja-JP" altLang="en-US" sz="1200" dirty="0">
                <a:latin typeface="Noto Sans JP" pitchFamily="34" charset="0"/>
                <a:ea typeface="Noto Sans JP" pitchFamily="34" charset="-122"/>
                <a:cs typeface="Noto Sans JP" pitchFamily="34" charset="-120"/>
              </a:rPr>
              <a:t>・当協会の活動の改善</a:t>
            </a:r>
            <a:endParaRPr lang="en-US" altLang="ja-JP" sz="1200" dirty="0">
              <a:latin typeface="Noto Sans JP" pitchFamily="34" charset="0"/>
              <a:ea typeface="Noto Sans JP" pitchFamily="34" charset="-122"/>
              <a:cs typeface="Noto Sans JP" pitchFamily="34" charset="-120"/>
            </a:endParaRPr>
          </a:p>
          <a:p>
            <a:pPr marL="0" indent="0">
              <a:lnSpc>
                <a:spcPts val="1800"/>
              </a:lnSpc>
              <a:buNone/>
            </a:pPr>
            <a:r>
              <a:rPr lang="ja-JP" altLang="en-US" sz="1200" dirty="0">
                <a:latin typeface="Noto Sans JP" pitchFamily="34" charset="0"/>
                <a:ea typeface="Noto Sans JP" pitchFamily="34" charset="-122"/>
                <a:cs typeface="Noto Sans JP" pitchFamily="34" charset="-120"/>
              </a:rPr>
              <a:t>・会員校における専門学校の振興に向けた意識の醸成</a:t>
            </a:r>
            <a:endParaRPr lang="en-US" sz="1200" dirty="0"/>
          </a:p>
        </p:txBody>
      </p:sp>
      <p:pic>
        <p:nvPicPr>
          <p:cNvPr id="18" name="グラフィックス 17" descr="電球と歯車 単色塗りつぶし">
            <a:extLst>
              <a:ext uri="{FF2B5EF4-FFF2-40B4-BE49-F238E27FC236}">
                <a16:creationId xmlns:a16="http://schemas.microsoft.com/office/drawing/2014/main" id="{7BF258C2-B96F-4E14-A1FF-8BF99FD3C41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41020" y="1557200"/>
            <a:ext cx="297180" cy="2971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1927" cy="6858000"/>
          </a:xfrm>
          <a:prstGeom prst="rect">
            <a:avLst/>
          </a:prstGeom>
        </p:spPr>
      </p:pic>
      <p:pic>
        <p:nvPicPr>
          <p:cNvPr id="4" name="Image 2" descr="preencoded.png"/>
          <p:cNvPicPr>
            <a:picLocks noChangeAspect="1"/>
          </p:cNvPicPr>
          <p:nvPr/>
        </p:nvPicPr>
        <p:blipFill>
          <a:blip r:embed="rId4"/>
          <a:stretch>
            <a:fillRect/>
          </a:stretch>
        </p:blipFill>
        <p:spPr>
          <a:xfrm>
            <a:off x="566192" y="1273932"/>
            <a:ext cx="11059542" cy="901263"/>
          </a:xfrm>
          <a:prstGeom prst="rect">
            <a:avLst/>
          </a:prstGeom>
        </p:spPr>
      </p:pic>
      <p:pic>
        <p:nvPicPr>
          <p:cNvPr id="6" name="Image 4" descr="preencoded.png"/>
          <p:cNvPicPr>
            <a:picLocks noChangeAspect="1"/>
          </p:cNvPicPr>
          <p:nvPr/>
        </p:nvPicPr>
        <p:blipFill>
          <a:blip r:embed="rId5"/>
          <a:stretch>
            <a:fillRect/>
          </a:stretch>
        </p:blipFill>
        <p:spPr>
          <a:xfrm>
            <a:off x="566192" y="2462050"/>
            <a:ext cx="191090" cy="190537"/>
          </a:xfrm>
          <a:prstGeom prst="rect">
            <a:avLst/>
          </a:prstGeom>
        </p:spPr>
      </p:pic>
      <p:pic>
        <p:nvPicPr>
          <p:cNvPr id="7" name="Image 5" descr="preencoded.png"/>
          <p:cNvPicPr>
            <a:picLocks noChangeAspect="1"/>
          </p:cNvPicPr>
          <p:nvPr/>
        </p:nvPicPr>
        <p:blipFill>
          <a:blip r:embed="rId6"/>
          <a:stretch>
            <a:fillRect/>
          </a:stretch>
        </p:blipFill>
        <p:spPr>
          <a:xfrm>
            <a:off x="566192" y="2826315"/>
            <a:ext cx="3573202" cy="1089256"/>
          </a:xfrm>
          <a:prstGeom prst="rect">
            <a:avLst/>
          </a:prstGeom>
        </p:spPr>
      </p:pic>
      <p:pic>
        <p:nvPicPr>
          <p:cNvPr id="8" name="Image 6" descr="preencoded.png"/>
          <p:cNvPicPr>
            <a:picLocks noChangeAspect="1"/>
          </p:cNvPicPr>
          <p:nvPr/>
        </p:nvPicPr>
        <p:blipFill>
          <a:blip r:embed="rId7"/>
          <a:stretch>
            <a:fillRect/>
          </a:stretch>
        </p:blipFill>
        <p:spPr>
          <a:xfrm>
            <a:off x="2211245" y="2967863"/>
            <a:ext cx="283096" cy="254786"/>
          </a:xfrm>
          <a:prstGeom prst="rect">
            <a:avLst/>
          </a:prstGeom>
        </p:spPr>
      </p:pic>
      <p:pic>
        <p:nvPicPr>
          <p:cNvPr id="9" name="Image 7" descr="preencoded.png"/>
          <p:cNvPicPr>
            <a:picLocks noChangeAspect="1"/>
          </p:cNvPicPr>
          <p:nvPr/>
        </p:nvPicPr>
        <p:blipFill>
          <a:blip r:embed="rId8"/>
          <a:stretch>
            <a:fillRect/>
          </a:stretch>
        </p:blipFill>
        <p:spPr>
          <a:xfrm>
            <a:off x="4309252" y="2826315"/>
            <a:ext cx="3573313" cy="1089256"/>
          </a:xfrm>
          <a:prstGeom prst="rect">
            <a:avLst/>
          </a:prstGeom>
        </p:spPr>
      </p:pic>
      <p:pic>
        <p:nvPicPr>
          <p:cNvPr id="10" name="Image 8" descr="preencoded.png"/>
          <p:cNvPicPr>
            <a:picLocks noChangeAspect="1"/>
          </p:cNvPicPr>
          <p:nvPr/>
        </p:nvPicPr>
        <p:blipFill>
          <a:blip r:embed="rId9"/>
          <a:stretch>
            <a:fillRect/>
          </a:stretch>
        </p:blipFill>
        <p:spPr>
          <a:xfrm>
            <a:off x="5936611" y="2967863"/>
            <a:ext cx="318483" cy="254786"/>
          </a:xfrm>
          <a:prstGeom prst="rect">
            <a:avLst/>
          </a:prstGeom>
        </p:spPr>
      </p:pic>
      <p:pic>
        <p:nvPicPr>
          <p:cNvPr id="11" name="Image 9" descr="preencoded.png"/>
          <p:cNvPicPr>
            <a:picLocks noChangeAspect="1"/>
          </p:cNvPicPr>
          <p:nvPr/>
        </p:nvPicPr>
        <p:blipFill>
          <a:blip r:embed="rId10"/>
          <a:stretch>
            <a:fillRect/>
          </a:stretch>
        </p:blipFill>
        <p:spPr>
          <a:xfrm>
            <a:off x="8052422" y="2826315"/>
            <a:ext cx="3573202" cy="1089256"/>
          </a:xfrm>
          <a:prstGeom prst="rect">
            <a:avLst/>
          </a:prstGeom>
        </p:spPr>
      </p:pic>
      <p:pic>
        <p:nvPicPr>
          <p:cNvPr id="12" name="Image 10" descr="preencoded.png"/>
          <p:cNvPicPr>
            <a:picLocks noChangeAspect="1"/>
          </p:cNvPicPr>
          <p:nvPr/>
        </p:nvPicPr>
        <p:blipFill>
          <a:blip r:embed="rId11"/>
          <a:stretch>
            <a:fillRect/>
          </a:stretch>
        </p:blipFill>
        <p:spPr>
          <a:xfrm>
            <a:off x="9679781" y="2967863"/>
            <a:ext cx="318483" cy="254786"/>
          </a:xfrm>
          <a:prstGeom prst="rect">
            <a:avLst/>
          </a:prstGeom>
        </p:spPr>
      </p:pic>
      <p:pic>
        <p:nvPicPr>
          <p:cNvPr id="13" name="Image 11" descr="preencoded.png"/>
          <p:cNvPicPr>
            <a:picLocks noChangeAspect="1"/>
          </p:cNvPicPr>
          <p:nvPr/>
        </p:nvPicPr>
        <p:blipFill>
          <a:blip r:embed="rId12"/>
          <a:stretch>
            <a:fillRect/>
          </a:stretch>
        </p:blipFill>
        <p:spPr>
          <a:xfrm>
            <a:off x="566192" y="4085429"/>
            <a:ext cx="3573202" cy="1272605"/>
          </a:xfrm>
          <a:prstGeom prst="rect">
            <a:avLst/>
          </a:prstGeom>
        </p:spPr>
      </p:pic>
      <p:pic>
        <p:nvPicPr>
          <p:cNvPr id="14" name="Image 12" descr="preencoded.png"/>
          <p:cNvPicPr>
            <a:picLocks noChangeAspect="1"/>
          </p:cNvPicPr>
          <p:nvPr/>
        </p:nvPicPr>
        <p:blipFill>
          <a:blip r:embed="rId13"/>
          <a:stretch>
            <a:fillRect/>
          </a:stretch>
        </p:blipFill>
        <p:spPr>
          <a:xfrm>
            <a:off x="2175858" y="4226977"/>
            <a:ext cx="353870" cy="254786"/>
          </a:xfrm>
          <a:prstGeom prst="rect">
            <a:avLst/>
          </a:prstGeom>
        </p:spPr>
      </p:pic>
      <p:pic>
        <p:nvPicPr>
          <p:cNvPr id="15" name="Image 13" descr="preencoded.png"/>
          <p:cNvPicPr>
            <a:picLocks noChangeAspect="1"/>
          </p:cNvPicPr>
          <p:nvPr/>
        </p:nvPicPr>
        <p:blipFill>
          <a:blip r:embed="rId14"/>
          <a:stretch>
            <a:fillRect/>
          </a:stretch>
        </p:blipFill>
        <p:spPr>
          <a:xfrm>
            <a:off x="4309252" y="4085429"/>
            <a:ext cx="3573313" cy="1272605"/>
          </a:xfrm>
          <a:prstGeom prst="rect">
            <a:avLst/>
          </a:prstGeom>
        </p:spPr>
      </p:pic>
      <p:pic>
        <p:nvPicPr>
          <p:cNvPr id="16" name="Image 14" descr="preencoded.png"/>
          <p:cNvPicPr>
            <a:picLocks noChangeAspect="1"/>
          </p:cNvPicPr>
          <p:nvPr/>
        </p:nvPicPr>
        <p:blipFill>
          <a:blip r:embed="rId15"/>
          <a:stretch>
            <a:fillRect/>
          </a:stretch>
        </p:blipFill>
        <p:spPr>
          <a:xfrm>
            <a:off x="5971998" y="4226977"/>
            <a:ext cx="247709" cy="254786"/>
          </a:xfrm>
          <a:prstGeom prst="rect">
            <a:avLst/>
          </a:prstGeom>
        </p:spPr>
      </p:pic>
      <p:pic>
        <p:nvPicPr>
          <p:cNvPr id="17" name="Image 15" descr="preencoded.png"/>
          <p:cNvPicPr>
            <a:picLocks noChangeAspect="1"/>
          </p:cNvPicPr>
          <p:nvPr/>
        </p:nvPicPr>
        <p:blipFill>
          <a:blip r:embed="rId16"/>
          <a:stretch>
            <a:fillRect/>
          </a:stretch>
        </p:blipFill>
        <p:spPr>
          <a:xfrm>
            <a:off x="8052422" y="4085429"/>
            <a:ext cx="3573202" cy="1272605"/>
          </a:xfrm>
          <a:prstGeom prst="rect">
            <a:avLst/>
          </a:prstGeom>
        </p:spPr>
      </p:pic>
      <p:sp>
        <p:nvSpPr>
          <p:cNvPr id="19" name="Text 0"/>
          <p:cNvSpPr/>
          <p:nvPr/>
        </p:nvSpPr>
        <p:spPr>
          <a:xfrm>
            <a:off x="566192" y="738001"/>
            <a:ext cx="13271451" cy="283096"/>
          </a:xfrm>
          <a:prstGeom prst="rect">
            <a:avLst/>
          </a:prstGeom>
          <a:noFill/>
          <a:ln/>
        </p:spPr>
        <p:txBody>
          <a:bodyPr vert="horz" wrap="square" lIns="0" tIns="0" rIns="0" bIns="0" rtlCol="0" anchor="t"/>
          <a:lstStyle/>
          <a:p>
            <a:pPr marL="0" indent="0">
              <a:lnSpc>
                <a:spcPts val="2229"/>
              </a:lnSpc>
              <a:buNone/>
            </a:pPr>
            <a:r>
              <a:rPr lang="en-US" sz="2250" b="1" dirty="0" err="1">
                <a:solidFill>
                  <a:srgbClr val="111827"/>
                </a:solidFill>
                <a:latin typeface="Noto Sans JP" pitchFamily="34" charset="0"/>
                <a:ea typeface="Noto Sans JP" pitchFamily="34" charset="-122"/>
                <a:cs typeface="Noto Sans JP" pitchFamily="34" charset="-120"/>
              </a:rPr>
              <a:t>専門学校検討部会報告書の</a:t>
            </a:r>
            <a:r>
              <a:rPr lang="ja-JP" altLang="en-US" sz="2250" b="1" dirty="0">
                <a:solidFill>
                  <a:srgbClr val="111827"/>
                </a:solidFill>
                <a:latin typeface="Noto Sans JP" pitchFamily="34" charset="0"/>
                <a:ea typeface="Noto Sans JP" pitchFamily="34" charset="-122"/>
                <a:cs typeface="Noto Sans JP" pitchFamily="34" charset="-120"/>
              </a:rPr>
              <a:t>取りまとめ</a:t>
            </a:r>
            <a:endParaRPr lang="en-US" sz="2250" dirty="0"/>
          </a:p>
        </p:txBody>
      </p:sp>
      <p:sp>
        <p:nvSpPr>
          <p:cNvPr id="21" name="Text 2"/>
          <p:cNvSpPr/>
          <p:nvPr/>
        </p:nvSpPr>
        <p:spPr>
          <a:xfrm>
            <a:off x="782204" y="1484403"/>
            <a:ext cx="1036131" cy="198167"/>
          </a:xfrm>
          <a:prstGeom prst="rect">
            <a:avLst/>
          </a:prstGeom>
          <a:noFill/>
          <a:ln/>
        </p:spPr>
        <p:txBody>
          <a:bodyPr vert="horz" wrap="square" lIns="0" tIns="0" rIns="0" bIns="0" rtlCol="0" anchor="t"/>
          <a:lstStyle/>
          <a:p>
            <a:pPr marL="0" indent="0">
              <a:lnSpc>
                <a:spcPts val="1115"/>
              </a:lnSpc>
              <a:buNone/>
            </a:pPr>
            <a:r>
              <a:rPr lang="en-US" sz="1050" b="1" dirty="0">
                <a:latin typeface="Noto Sans JP" pitchFamily="34" charset="0"/>
                <a:ea typeface="Noto Sans JP" pitchFamily="34" charset="-122"/>
                <a:cs typeface="Noto Sans JP" pitchFamily="34" charset="-120"/>
              </a:rPr>
              <a:t>令和5年2月</a:t>
            </a:r>
            <a:endParaRPr lang="en-US" sz="1050" dirty="0"/>
          </a:p>
        </p:txBody>
      </p:sp>
      <p:sp>
        <p:nvSpPr>
          <p:cNvPr id="22" name="Text 3"/>
          <p:cNvSpPr/>
          <p:nvPr/>
        </p:nvSpPr>
        <p:spPr>
          <a:xfrm>
            <a:off x="1465044" y="1443789"/>
            <a:ext cx="6522531" cy="226477"/>
          </a:xfrm>
          <a:prstGeom prst="rect">
            <a:avLst/>
          </a:prstGeom>
          <a:noFill/>
          <a:ln/>
        </p:spPr>
        <p:txBody>
          <a:bodyPr vert="horz" wrap="square" lIns="0" tIns="0" rIns="0" bIns="0" rtlCol="0" anchor="t"/>
          <a:lstStyle/>
          <a:p>
            <a:pPr marL="0" indent="0">
              <a:lnSpc>
                <a:spcPts val="1783"/>
              </a:lnSpc>
              <a:buNone/>
            </a:pPr>
            <a:r>
              <a:rPr lang="en-US" sz="1800" b="1" dirty="0">
                <a:solidFill>
                  <a:srgbClr val="1F2937"/>
                </a:solidFill>
                <a:latin typeface="Noto Sans JP" pitchFamily="34" charset="0"/>
                <a:ea typeface="Noto Sans JP" pitchFamily="34" charset="-122"/>
                <a:cs typeface="Noto Sans JP" pitchFamily="34" charset="-120"/>
              </a:rPr>
              <a:t>「</a:t>
            </a:r>
            <a:r>
              <a:rPr lang="en-US" sz="1800" b="1" dirty="0" err="1">
                <a:solidFill>
                  <a:srgbClr val="1F2937"/>
                </a:solidFill>
                <a:latin typeface="Noto Sans JP" pitchFamily="34" charset="0"/>
                <a:ea typeface="Noto Sans JP" pitchFamily="34" charset="-122"/>
                <a:cs typeface="Noto Sans JP" pitchFamily="34" charset="-120"/>
              </a:rPr>
              <a:t>専修学校振興構想懇談会</a:t>
            </a:r>
            <a:r>
              <a:rPr lang="ja-JP" altLang="en-US" sz="1800" b="1" dirty="0">
                <a:solidFill>
                  <a:srgbClr val="1F2937"/>
                </a:solidFill>
                <a:latin typeface="Noto Sans JP" pitchFamily="34" charset="0"/>
                <a:ea typeface="Noto Sans JP" pitchFamily="34" charset="-122"/>
                <a:cs typeface="Noto Sans JP" pitchFamily="34" charset="-120"/>
              </a:rPr>
              <a:t> </a:t>
            </a:r>
            <a:r>
              <a:rPr lang="en-US" sz="1800" b="1" dirty="0" err="1">
                <a:solidFill>
                  <a:srgbClr val="1F2937"/>
                </a:solidFill>
                <a:latin typeface="Noto Sans JP" pitchFamily="34" charset="0"/>
                <a:ea typeface="Noto Sans JP" pitchFamily="34" charset="-122"/>
                <a:cs typeface="Noto Sans JP" pitchFamily="34" charset="-120"/>
              </a:rPr>
              <a:t>専門学校検討部会</a:t>
            </a:r>
            <a:r>
              <a:rPr lang="ja-JP" altLang="en-US" sz="1800" b="1" dirty="0">
                <a:solidFill>
                  <a:srgbClr val="1F2937"/>
                </a:solidFill>
                <a:latin typeface="Noto Sans JP" pitchFamily="34" charset="0"/>
                <a:ea typeface="Noto Sans JP" pitchFamily="34" charset="-122"/>
                <a:cs typeface="Noto Sans JP" pitchFamily="34" charset="-120"/>
              </a:rPr>
              <a:t> </a:t>
            </a:r>
            <a:r>
              <a:rPr lang="en-US" sz="1800" b="1" dirty="0" err="1">
                <a:solidFill>
                  <a:srgbClr val="1F2937"/>
                </a:solidFill>
                <a:latin typeface="Noto Sans JP" pitchFamily="34" charset="0"/>
                <a:ea typeface="Noto Sans JP" pitchFamily="34" charset="-122"/>
                <a:cs typeface="Noto Sans JP" pitchFamily="34" charset="-120"/>
              </a:rPr>
              <a:t>報告書</a:t>
            </a:r>
            <a:r>
              <a:rPr lang="en-US" sz="1800" b="1" dirty="0">
                <a:solidFill>
                  <a:srgbClr val="1F2937"/>
                </a:solidFill>
                <a:latin typeface="Noto Sans JP" pitchFamily="34" charset="0"/>
                <a:ea typeface="Noto Sans JP" pitchFamily="34" charset="-122"/>
                <a:cs typeface="Noto Sans JP" pitchFamily="34" charset="-120"/>
              </a:rPr>
              <a:t>」</a:t>
            </a:r>
            <a:endParaRPr lang="en-US" sz="1800" dirty="0"/>
          </a:p>
        </p:txBody>
      </p:sp>
      <p:sp>
        <p:nvSpPr>
          <p:cNvPr id="23" name="Text 4"/>
          <p:cNvSpPr/>
          <p:nvPr/>
        </p:nvSpPr>
        <p:spPr>
          <a:xfrm>
            <a:off x="736050" y="1726885"/>
            <a:ext cx="12863792" cy="278451"/>
          </a:xfrm>
          <a:prstGeom prst="rect">
            <a:avLst/>
          </a:prstGeom>
          <a:noFill/>
          <a:ln/>
        </p:spPr>
        <p:txBody>
          <a:bodyPr vert="horz" wrap="square" lIns="0" tIns="0" rIns="0" bIns="0" rtlCol="0" anchor="t"/>
          <a:lstStyle/>
          <a:p>
            <a:pPr marL="0" indent="0">
              <a:lnSpc>
                <a:spcPts val="2194"/>
              </a:lnSpc>
              <a:buNone/>
            </a:pPr>
            <a:r>
              <a:rPr lang="en-US" sz="1350" dirty="0" err="1">
                <a:latin typeface="Noto Sans JP" pitchFamily="34" charset="0"/>
                <a:ea typeface="Noto Sans JP" pitchFamily="34" charset="-122"/>
                <a:cs typeface="Noto Sans JP" pitchFamily="34" charset="-120"/>
              </a:rPr>
              <a:t>産官学の連携による審議を経て、職業教育体系の確立に向けた具体的な論点と提言の素案をラインアップ</a:t>
            </a:r>
            <a:endParaRPr lang="en-US" sz="1350" dirty="0"/>
          </a:p>
        </p:txBody>
      </p:sp>
      <p:sp>
        <p:nvSpPr>
          <p:cNvPr id="24" name="Text 5"/>
          <p:cNvSpPr/>
          <p:nvPr/>
        </p:nvSpPr>
        <p:spPr>
          <a:xfrm>
            <a:off x="842211" y="2458290"/>
            <a:ext cx="11059542" cy="198167"/>
          </a:xfrm>
          <a:prstGeom prst="rect">
            <a:avLst/>
          </a:prstGeom>
          <a:noFill/>
          <a:ln/>
        </p:spPr>
        <p:txBody>
          <a:bodyPr vert="horz" wrap="square" lIns="0" tIns="0" rIns="0" bIns="0" rtlCol="0" anchor="t"/>
          <a:lstStyle/>
          <a:p>
            <a:pPr marL="0" indent="0">
              <a:lnSpc>
                <a:spcPts val="1560"/>
              </a:lnSpc>
              <a:buNone/>
            </a:pPr>
            <a:r>
              <a:rPr lang="en-US" sz="1500" b="1" dirty="0">
                <a:solidFill>
                  <a:srgbClr val="1F2937"/>
                </a:solidFill>
                <a:latin typeface="Noto Sans JP" pitchFamily="34" charset="0"/>
                <a:ea typeface="Noto Sans JP" pitchFamily="34" charset="-122"/>
                <a:cs typeface="Noto Sans JP" pitchFamily="34" charset="-120"/>
              </a:rPr>
              <a:t>報告書における6つの主要論点</a:t>
            </a:r>
            <a:endParaRPr lang="en-US" sz="1500" dirty="0"/>
          </a:p>
        </p:txBody>
      </p:sp>
      <p:sp>
        <p:nvSpPr>
          <p:cNvPr id="25" name="Text 6"/>
          <p:cNvSpPr/>
          <p:nvPr/>
        </p:nvSpPr>
        <p:spPr>
          <a:xfrm>
            <a:off x="1537477" y="3335888"/>
            <a:ext cx="1630633" cy="198167"/>
          </a:xfrm>
          <a:prstGeom prst="rect">
            <a:avLst/>
          </a:prstGeom>
          <a:noFill/>
          <a:ln/>
        </p:spPr>
        <p:txBody>
          <a:bodyPr vert="horz" wrap="square" lIns="0" tIns="0" rIns="0" bIns="0" rtlCol="0" anchor="t"/>
          <a:lstStyle/>
          <a:p>
            <a:pPr marL="0" indent="0" algn="ctr">
              <a:lnSpc>
                <a:spcPts val="1560"/>
              </a:lnSpc>
              <a:buNone/>
            </a:pPr>
            <a:r>
              <a:rPr lang="en-US" sz="1350" b="1" dirty="0">
                <a:solidFill>
                  <a:srgbClr val="111827"/>
                </a:solidFill>
                <a:latin typeface="Noto Sans JP" pitchFamily="34" charset="0"/>
                <a:ea typeface="Noto Sans JP" pitchFamily="34" charset="-122"/>
                <a:cs typeface="Noto Sans JP" pitchFamily="34" charset="-120"/>
              </a:rPr>
              <a:t>政策・改革の動向</a:t>
            </a:r>
            <a:endParaRPr lang="en-US" sz="1350" dirty="0"/>
          </a:p>
        </p:txBody>
      </p:sp>
      <p:sp>
        <p:nvSpPr>
          <p:cNvPr id="26" name="Text 7"/>
          <p:cNvSpPr/>
          <p:nvPr/>
        </p:nvSpPr>
        <p:spPr>
          <a:xfrm>
            <a:off x="497099" y="3590674"/>
            <a:ext cx="3711388" cy="183349"/>
          </a:xfrm>
          <a:prstGeom prst="rect">
            <a:avLst/>
          </a:prstGeom>
          <a:noFill/>
          <a:ln/>
        </p:spPr>
        <p:txBody>
          <a:bodyPr vert="horz" wrap="square" lIns="0" tIns="0" rIns="0" bIns="0" rtlCol="0" anchor="t"/>
          <a:lstStyle/>
          <a:p>
            <a:pPr marL="0" indent="0" algn="ctr">
              <a:lnSpc>
                <a:spcPts val="1444"/>
              </a:lnSpc>
              <a:buNone/>
            </a:pPr>
            <a:r>
              <a:rPr lang="en-US" sz="1050" dirty="0">
                <a:latin typeface="Noto Sans JP" pitchFamily="34" charset="0"/>
                <a:ea typeface="Noto Sans JP" pitchFamily="34" charset="-122"/>
                <a:cs typeface="Noto Sans JP" pitchFamily="34" charset="-120"/>
              </a:rPr>
              <a:t>専門学校をめぐるこれまでの政策・改革の動向整理</a:t>
            </a:r>
            <a:endParaRPr lang="en-US" sz="1050" dirty="0"/>
          </a:p>
        </p:txBody>
      </p:sp>
      <p:sp>
        <p:nvSpPr>
          <p:cNvPr id="27" name="Text 8"/>
          <p:cNvSpPr/>
          <p:nvPr/>
        </p:nvSpPr>
        <p:spPr>
          <a:xfrm>
            <a:off x="5280536" y="3335888"/>
            <a:ext cx="1630633" cy="198167"/>
          </a:xfrm>
          <a:prstGeom prst="rect">
            <a:avLst/>
          </a:prstGeom>
          <a:noFill/>
          <a:ln/>
        </p:spPr>
        <p:txBody>
          <a:bodyPr vert="horz" wrap="square" lIns="0" tIns="0" rIns="0" bIns="0" rtlCol="0" anchor="t"/>
          <a:lstStyle/>
          <a:p>
            <a:pPr marL="0" indent="0" algn="ctr">
              <a:lnSpc>
                <a:spcPts val="1560"/>
              </a:lnSpc>
              <a:buNone/>
            </a:pPr>
            <a:r>
              <a:rPr lang="en-US" sz="1350" b="1" dirty="0">
                <a:solidFill>
                  <a:srgbClr val="111827"/>
                </a:solidFill>
                <a:latin typeface="Noto Sans JP" pitchFamily="34" charset="0"/>
                <a:ea typeface="Noto Sans JP" pitchFamily="34" charset="-122"/>
                <a:cs typeface="Noto Sans JP" pitchFamily="34" charset="-120"/>
              </a:rPr>
              <a:t>制度の体系的整備</a:t>
            </a:r>
            <a:endParaRPr lang="en-US" sz="1350" dirty="0"/>
          </a:p>
        </p:txBody>
      </p:sp>
      <p:sp>
        <p:nvSpPr>
          <p:cNvPr id="28" name="Text 9"/>
          <p:cNvSpPr/>
          <p:nvPr/>
        </p:nvSpPr>
        <p:spPr>
          <a:xfrm>
            <a:off x="4325087" y="3590674"/>
            <a:ext cx="3541530" cy="183349"/>
          </a:xfrm>
          <a:prstGeom prst="rect">
            <a:avLst/>
          </a:prstGeom>
          <a:noFill/>
          <a:ln/>
        </p:spPr>
        <p:txBody>
          <a:bodyPr vert="horz" wrap="square" lIns="0" tIns="0" rIns="0" bIns="0" rtlCol="0" anchor="t"/>
          <a:lstStyle/>
          <a:p>
            <a:pPr marL="0" indent="0" algn="ctr">
              <a:lnSpc>
                <a:spcPts val="1444"/>
              </a:lnSpc>
              <a:buNone/>
            </a:pPr>
            <a:r>
              <a:rPr lang="en-US" sz="1050" dirty="0">
                <a:latin typeface="Noto Sans JP" pitchFamily="34" charset="0"/>
                <a:ea typeface="Noto Sans JP" pitchFamily="34" charset="-122"/>
                <a:cs typeface="Noto Sans JP" pitchFamily="34" charset="-120"/>
              </a:rPr>
              <a:t>職業教育機関としての制度的課題と整備の方向性</a:t>
            </a:r>
            <a:endParaRPr lang="en-US" sz="1050" dirty="0"/>
          </a:p>
        </p:txBody>
      </p:sp>
      <p:sp>
        <p:nvSpPr>
          <p:cNvPr id="29" name="Text 10"/>
          <p:cNvSpPr/>
          <p:nvPr/>
        </p:nvSpPr>
        <p:spPr>
          <a:xfrm>
            <a:off x="8926038" y="3335888"/>
            <a:ext cx="1825970" cy="198167"/>
          </a:xfrm>
          <a:prstGeom prst="rect">
            <a:avLst/>
          </a:prstGeom>
          <a:noFill/>
          <a:ln/>
        </p:spPr>
        <p:txBody>
          <a:bodyPr vert="horz" wrap="square" lIns="0" tIns="0" rIns="0" bIns="0" rtlCol="0" anchor="t"/>
          <a:lstStyle/>
          <a:p>
            <a:pPr marL="0" indent="0" algn="ctr">
              <a:lnSpc>
                <a:spcPts val="1560"/>
              </a:lnSpc>
              <a:buNone/>
            </a:pPr>
            <a:r>
              <a:rPr lang="en-US" sz="1350" b="1" dirty="0">
                <a:solidFill>
                  <a:srgbClr val="111827"/>
                </a:solidFill>
                <a:latin typeface="Noto Sans JP" pitchFamily="34" charset="0"/>
                <a:ea typeface="Noto Sans JP" pitchFamily="34" charset="-122"/>
                <a:cs typeface="Noto Sans JP" pitchFamily="34" charset="-120"/>
              </a:rPr>
              <a:t>教育プログラム充実</a:t>
            </a:r>
            <a:endParaRPr lang="en-US" sz="1350" dirty="0"/>
          </a:p>
        </p:txBody>
      </p:sp>
      <p:sp>
        <p:nvSpPr>
          <p:cNvPr id="30" name="Text 11"/>
          <p:cNvSpPr/>
          <p:nvPr/>
        </p:nvSpPr>
        <p:spPr>
          <a:xfrm>
            <a:off x="7987575" y="3590674"/>
            <a:ext cx="3702895" cy="183349"/>
          </a:xfrm>
          <a:prstGeom prst="rect">
            <a:avLst/>
          </a:prstGeom>
          <a:noFill/>
          <a:ln/>
        </p:spPr>
        <p:txBody>
          <a:bodyPr vert="horz" wrap="square" lIns="0" tIns="0" rIns="0" bIns="0" rtlCol="0" anchor="t"/>
          <a:lstStyle/>
          <a:p>
            <a:pPr marL="0" indent="0" algn="ctr">
              <a:lnSpc>
                <a:spcPts val="1444"/>
              </a:lnSpc>
              <a:buNone/>
            </a:pPr>
            <a:r>
              <a:rPr lang="en-US" sz="1050" dirty="0">
                <a:latin typeface="Noto Sans JP" pitchFamily="34" charset="0"/>
                <a:ea typeface="Noto Sans JP" pitchFamily="34" charset="-122"/>
                <a:cs typeface="Noto Sans JP" pitchFamily="34" charset="-120"/>
              </a:rPr>
              <a:t>職業実践専門課程などの教育プログラムの質的向上</a:t>
            </a:r>
            <a:endParaRPr lang="en-US" sz="1050" dirty="0"/>
          </a:p>
        </p:txBody>
      </p:sp>
      <p:sp>
        <p:nvSpPr>
          <p:cNvPr id="31" name="Text 12"/>
          <p:cNvSpPr/>
          <p:nvPr/>
        </p:nvSpPr>
        <p:spPr>
          <a:xfrm>
            <a:off x="1639391" y="4595002"/>
            <a:ext cx="1426804" cy="198167"/>
          </a:xfrm>
          <a:prstGeom prst="rect">
            <a:avLst/>
          </a:prstGeom>
          <a:noFill/>
          <a:ln/>
        </p:spPr>
        <p:txBody>
          <a:bodyPr vert="horz" wrap="square" lIns="0" tIns="0" rIns="0" bIns="0" rtlCol="0" anchor="t"/>
          <a:lstStyle/>
          <a:p>
            <a:pPr marL="0" indent="0" algn="ctr">
              <a:lnSpc>
                <a:spcPts val="1560"/>
              </a:lnSpc>
              <a:buNone/>
            </a:pPr>
            <a:r>
              <a:rPr lang="en-US" sz="1350" b="1" dirty="0">
                <a:solidFill>
                  <a:srgbClr val="111827"/>
                </a:solidFill>
                <a:latin typeface="Noto Sans JP" pitchFamily="34" charset="0"/>
                <a:ea typeface="Noto Sans JP" pitchFamily="34" charset="-122"/>
                <a:cs typeface="Noto Sans JP" pitchFamily="34" charset="-120"/>
              </a:rPr>
              <a:t>教員・組織管理</a:t>
            </a:r>
            <a:endParaRPr lang="en-US" sz="1350" dirty="0"/>
          </a:p>
        </p:txBody>
      </p:sp>
      <p:sp>
        <p:nvSpPr>
          <p:cNvPr id="32" name="Text 13"/>
          <p:cNvSpPr/>
          <p:nvPr/>
        </p:nvSpPr>
        <p:spPr>
          <a:xfrm>
            <a:off x="658464" y="4849788"/>
            <a:ext cx="3388659" cy="183349"/>
          </a:xfrm>
          <a:prstGeom prst="rect">
            <a:avLst/>
          </a:prstGeom>
          <a:noFill/>
          <a:ln/>
        </p:spPr>
        <p:txBody>
          <a:bodyPr vert="horz" wrap="square" lIns="0" tIns="0" rIns="0" bIns="0" rtlCol="0" anchor="t"/>
          <a:lstStyle/>
          <a:p>
            <a:pPr marL="0" indent="0" algn="ctr">
              <a:lnSpc>
                <a:spcPts val="1444"/>
              </a:lnSpc>
              <a:buNone/>
            </a:pPr>
            <a:r>
              <a:rPr lang="en-US" sz="1050" dirty="0">
                <a:latin typeface="Noto Sans JP" pitchFamily="34" charset="0"/>
                <a:ea typeface="Noto Sans JP" pitchFamily="34" charset="-122"/>
                <a:cs typeface="Noto Sans JP" pitchFamily="34" charset="-120"/>
              </a:rPr>
              <a:t>教員の資質向上と教育組織のマネジメント強化</a:t>
            </a:r>
            <a:endParaRPr lang="en-US" sz="1050" dirty="0"/>
          </a:p>
        </p:txBody>
      </p:sp>
      <p:sp>
        <p:nvSpPr>
          <p:cNvPr id="33" name="Text 14"/>
          <p:cNvSpPr/>
          <p:nvPr/>
        </p:nvSpPr>
        <p:spPr>
          <a:xfrm>
            <a:off x="5382450" y="4595002"/>
            <a:ext cx="1426804" cy="198167"/>
          </a:xfrm>
          <a:prstGeom prst="rect">
            <a:avLst/>
          </a:prstGeom>
          <a:noFill/>
          <a:ln/>
        </p:spPr>
        <p:txBody>
          <a:bodyPr vert="horz" wrap="square" lIns="0" tIns="0" rIns="0" bIns="0" rtlCol="0" anchor="t"/>
          <a:lstStyle/>
          <a:p>
            <a:pPr marL="0" indent="0" algn="ctr">
              <a:lnSpc>
                <a:spcPts val="1560"/>
              </a:lnSpc>
              <a:buNone/>
            </a:pPr>
            <a:r>
              <a:rPr lang="en-US" sz="1350" b="1" dirty="0">
                <a:solidFill>
                  <a:srgbClr val="111827"/>
                </a:solidFill>
                <a:latin typeface="Noto Sans JP" pitchFamily="34" charset="0"/>
                <a:ea typeface="Noto Sans JP" pitchFamily="34" charset="-122"/>
                <a:cs typeface="Noto Sans JP" pitchFamily="34" charset="-120"/>
              </a:rPr>
              <a:t>学生受入・支援</a:t>
            </a:r>
            <a:endParaRPr lang="en-US" sz="1350" dirty="0"/>
          </a:p>
        </p:txBody>
      </p:sp>
      <p:sp>
        <p:nvSpPr>
          <p:cNvPr id="34" name="Text 15"/>
          <p:cNvSpPr/>
          <p:nvPr/>
        </p:nvSpPr>
        <p:spPr>
          <a:xfrm>
            <a:off x="4394202" y="4848902"/>
            <a:ext cx="3415930" cy="366698"/>
          </a:xfrm>
          <a:prstGeom prst="rect">
            <a:avLst/>
          </a:prstGeom>
          <a:noFill/>
          <a:ln/>
        </p:spPr>
        <p:txBody>
          <a:bodyPr vert="horz" wrap="square" lIns="0" tIns="0" rIns="0" bIns="0" rtlCol="0" anchor="t"/>
          <a:lstStyle/>
          <a:p>
            <a:pPr marL="0" indent="0" algn="ctr">
              <a:lnSpc>
                <a:spcPts val="1444"/>
              </a:lnSpc>
              <a:buNone/>
            </a:pPr>
            <a:r>
              <a:rPr lang="en-US" sz="1050" dirty="0">
                <a:latin typeface="Noto Sans JP" pitchFamily="34" charset="0"/>
                <a:ea typeface="Noto Sans JP" pitchFamily="34" charset="-122"/>
                <a:cs typeface="Noto Sans JP" pitchFamily="34" charset="-120"/>
              </a:rPr>
              <a:t>多様な学生の受入れと社会的自立に向けたキャリア支援</a:t>
            </a:r>
            <a:endParaRPr lang="en-US" sz="1050" dirty="0"/>
          </a:p>
        </p:txBody>
      </p:sp>
      <p:sp>
        <p:nvSpPr>
          <p:cNvPr id="35" name="Text 16"/>
          <p:cNvSpPr/>
          <p:nvPr/>
        </p:nvSpPr>
        <p:spPr>
          <a:xfrm>
            <a:off x="9023707" y="4594116"/>
            <a:ext cx="1630633" cy="198167"/>
          </a:xfrm>
          <a:prstGeom prst="rect">
            <a:avLst/>
          </a:prstGeom>
          <a:noFill/>
          <a:ln/>
        </p:spPr>
        <p:txBody>
          <a:bodyPr vert="horz" wrap="square" lIns="0" tIns="0" rIns="0" bIns="0" rtlCol="0" anchor="t"/>
          <a:lstStyle/>
          <a:p>
            <a:pPr marL="0" indent="0" algn="ctr">
              <a:lnSpc>
                <a:spcPts val="1560"/>
              </a:lnSpc>
              <a:buNone/>
            </a:pPr>
            <a:r>
              <a:rPr lang="en-US" sz="1350" b="1" dirty="0">
                <a:solidFill>
                  <a:srgbClr val="111827"/>
                </a:solidFill>
                <a:latin typeface="Noto Sans JP" pitchFamily="34" charset="0"/>
                <a:ea typeface="Noto Sans JP" pitchFamily="34" charset="-122"/>
                <a:cs typeface="Noto Sans JP" pitchFamily="34" charset="-120"/>
              </a:rPr>
              <a:t>ガバナンス・評価</a:t>
            </a:r>
            <a:endParaRPr lang="en-US" sz="1350" dirty="0"/>
          </a:p>
        </p:txBody>
      </p:sp>
      <p:sp>
        <p:nvSpPr>
          <p:cNvPr id="36" name="Text 17"/>
          <p:cNvSpPr/>
          <p:nvPr/>
        </p:nvSpPr>
        <p:spPr>
          <a:xfrm>
            <a:off x="8144693" y="4848902"/>
            <a:ext cx="3388659" cy="183349"/>
          </a:xfrm>
          <a:prstGeom prst="rect">
            <a:avLst/>
          </a:prstGeom>
          <a:noFill/>
          <a:ln/>
        </p:spPr>
        <p:txBody>
          <a:bodyPr vert="horz" wrap="square" lIns="0" tIns="0" rIns="0" bIns="0" rtlCol="0" anchor="t"/>
          <a:lstStyle/>
          <a:p>
            <a:pPr marL="0" indent="0" algn="ctr">
              <a:lnSpc>
                <a:spcPts val="1444"/>
              </a:lnSpc>
              <a:buNone/>
            </a:pPr>
            <a:r>
              <a:rPr lang="en-US" sz="1050" dirty="0">
                <a:latin typeface="Noto Sans JP" pitchFamily="34" charset="0"/>
                <a:ea typeface="Noto Sans JP" pitchFamily="34" charset="-122"/>
                <a:cs typeface="Noto Sans JP" pitchFamily="34" charset="-120"/>
              </a:rPr>
              <a:t>専門学校のガバナンス強化と社会的評価の向上</a:t>
            </a:r>
            <a:endParaRPr lang="en-US" sz="1050" dirty="0"/>
          </a:p>
        </p:txBody>
      </p:sp>
      <p:pic>
        <p:nvPicPr>
          <p:cNvPr id="39" name="Image 1" descr="preencoded.png">
            <a:extLst>
              <a:ext uri="{FF2B5EF4-FFF2-40B4-BE49-F238E27FC236}">
                <a16:creationId xmlns:a16="http://schemas.microsoft.com/office/drawing/2014/main" id="{33092523-A7F2-4502-8904-A3B2A833FEAF}"/>
              </a:ext>
            </a:extLst>
          </p:cNvPr>
          <p:cNvPicPr>
            <a:picLocks noChangeAspect="1"/>
          </p:cNvPicPr>
          <p:nvPr/>
        </p:nvPicPr>
        <p:blipFill>
          <a:blip r:embed="rId17"/>
          <a:stretch>
            <a:fillRect/>
          </a:stretch>
        </p:blipFill>
        <p:spPr>
          <a:xfrm>
            <a:off x="566302" y="437411"/>
            <a:ext cx="11059432" cy="708665"/>
          </a:xfrm>
          <a:prstGeom prst="rect">
            <a:avLst/>
          </a:prstGeom>
        </p:spPr>
      </p:pic>
      <p:pic>
        <p:nvPicPr>
          <p:cNvPr id="41" name="グラフィックス 40" descr="事業の成長 単色塗りつぶし">
            <a:extLst>
              <a:ext uri="{FF2B5EF4-FFF2-40B4-BE49-F238E27FC236}">
                <a16:creationId xmlns:a16="http://schemas.microsoft.com/office/drawing/2014/main" id="{11ABA3D3-61A2-4D65-85A3-4F01A7553B97}"/>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624324" y="4205297"/>
            <a:ext cx="429396" cy="4293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1971" cy="6858000"/>
          </a:xfrm>
          <a:prstGeom prst="rect">
            <a:avLst/>
          </a:prstGeom>
        </p:spPr>
      </p:pic>
      <p:pic>
        <p:nvPicPr>
          <p:cNvPr id="4" name="Image 2" descr="preencoded.png"/>
          <p:cNvPicPr>
            <a:picLocks noChangeAspect="1"/>
          </p:cNvPicPr>
          <p:nvPr/>
        </p:nvPicPr>
        <p:blipFill>
          <a:blip r:embed="rId4"/>
          <a:stretch>
            <a:fillRect/>
          </a:stretch>
        </p:blipFill>
        <p:spPr>
          <a:xfrm>
            <a:off x="503032" y="1443596"/>
            <a:ext cx="167677" cy="171345"/>
          </a:xfrm>
          <a:prstGeom prst="rect">
            <a:avLst/>
          </a:prstGeom>
        </p:spPr>
      </p:pic>
      <p:pic>
        <p:nvPicPr>
          <p:cNvPr id="5" name="Image 3" descr="preencoded.png"/>
          <p:cNvPicPr>
            <a:picLocks noChangeAspect="1"/>
          </p:cNvPicPr>
          <p:nvPr/>
        </p:nvPicPr>
        <p:blipFill>
          <a:blip r:embed="rId5"/>
          <a:stretch>
            <a:fillRect/>
          </a:stretch>
        </p:blipFill>
        <p:spPr>
          <a:xfrm>
            <a:off x="503032" y="1945056"/>
            <a:ext cx="2695936" cy="1676773"/>
          </a:xfrm>
          <a:prstGeom prst="rect">
            <a:avLst/>
          </a:prstGeom>
        </p:spPr>
      </p:pic>
      <p:pic>
        <p:nvPicPr>
          <p:cNvPr id="6" name="Image 4" descr="preencoded.png"/>
          <p:cNvPicPr>
            <a:picLocks noChangeAspect="1"/>
          </p:cNvPicPr>
          <p:nvPr/>
        </p:nvPicPr>
        <p:blipFill>
          <a:blip r:embed="rId6"/>
          <a:stretch>
            <a:fillRect/>
          </a:stretch>
        </p:blipFill>
        <p:spPr>
          <a:xfrm>
            <a:off x="1721050" y="2381017"/>
            <a:ext cx="259900" cy="268284"/>
          </a:xfrm>
          <a:prstGeom prst="rect">
            <a:avLst/>
          </a:prstGeom>
        </p:spPr>
      </p:pic>
      <p:pic>
        <p:nvPicPr>
          <p:cNvPr id="7" name="Image 5" descr="preencoded.png"/>
          <p:cNvPicPr>
            <a:picLocks noChangeAspect="1"/>
          </p:cNvPicPr>
          <p:nvPr/>
        </p:nvPicPr>
        <p:blipFill>
          <a:blip r:embed="rId7"/>
          <a:stretch>
            <a:fillRect/>
          </a:stretch>
        </p:blipFill>
        <p:spPr>
          <a:xfrm>
            <a:off x="3333110" y="1945056"/>
            <a:ext cx="2695936" cy="1676773"/>
          </a:xfrm>
          <a:prstGeom prst="rect">
            <a:avLst/>
          </a:prstGeom>
        </p:spPr>
      </p:pic>
      <p:pic>
        <p:nvPicPr>
          <p:cNvPr id="8" name="Image 6" descr="preencoded.png"/>
          <p:cNvPicPr>
            <a:picLocks noChangeAspect="1"/>
          </p:cNvPicPr>
          <p:nvPr/>
        </p:nvPicPr>
        <p:blipFill>
          <a:blip r:embed="rId8"/>
          <a:stretch>
            <a:fillRect/>
          </a:stretch>
        </p:blipFill>
        <p:spPr>
          <a:xfrm>
            <a:off x="4538552" y="2381017"/>
            <a:ext cx="285051" cy="268284"/>
          </a:xfrm>
          <a:prstGeom prst="rect">
            <a:avLst/>
          </a:prstGeom>
        </p:spPr>
      </p:pic>
      <p:pic>
        <p:nvPicPr>
          <p:cNvPr id="9" name="Image 7" descr="preencoded.png"/>
          <p:cNvPicPr>
            <a:picLocks noChangeAspect="1"/>
          </p:cNvPicPr>
          <p:nvPr/>
        </p:nvPicPr>
        <p:blipFill>
          <a:blip r:embed="rId9"/>
          <a:stretch>
            <a:fillRect/>
          </a:stretch>
        </p:blipFill>
        <p:spPr>
          <a:xfrm>
            <a:off x="6163188" y="1945056"/>
            <a:ext cx="2695936" cy="1676773"/>
          </a:xfrm>
          <a:prstGeom prst="rect">
            <a:avLst/>
          </a:prstGeom>
        </p:spPr>
      </p:pic>
      <p:pic>
        <p:nvPicPr>
          <p:cNvPr id="10" name="Image 8" descr="preencoded.png"/>
          <p:cNvPicPr>
            <a:picLocks noChangeAspect="1"/>
          </p:cNvPicPr>
          <p:nvPr/>
        </p:nvPicPr>
        <p:blipFill>
          <a:blip r:embed="rId10"/>
          <a:stretch>
            <a:fillRect/>
          </a:stretch>
        </p:blipFill>
        <p:spPr>
          <a:xfrm>
            <a:off x="7397973" y="2381017"/>
            <a:ext cx="226364" cy="268284"/>
          </a:xfrm>
          <a:prstGeom prst="rect">
            <a:avLst/>
          </a:prstGeom>
        </p:spPr>
      </p:pic>
      <p:pic>
        <p:nvPicPr>
          <p:cNvPr id="11" name="Image 9" descr="preencoded.png"/>
          <p:cNvPicPr>
            <a:picLocks noChangeAspect="1"/>
          </p:cNvPicPr>
          <p:nvPr/>
        </p:nvPicPr>
        <p:blipFill>
          <a:blip r:embed="rId11"/>
          <a:stretch>
            <a:fillRect/>
          </a:stretch>
        </p:blipFill>
        <p:spPr>
          <a:xfrm>
            <a:off x="8993266" y="1945056"/>
            <a:ext cx="2695936" cy="1676773"/>
          </a:xfrm>
          <a:prstGeom prst="rect">
            <a:avLst/>
          </a:prstGeom>
        </p:spPr>
      </p:pic>
      <p:pic>
        <p:nvPicPr>
          <p:cNvPr id="12" name="Image 10" descr="preencoded.png"/>
          <p:cNvPicPr>
            <a:picLocks noChangeAspect="1"/>
          </p:cNvPicPr>
          <p:nvPr/>
        </p:nvPicPr>
        <p:blipFill>
          <a:blip r:embed="rId12"/>
          <a:stretch>
            <a:fillRect/>
          </a:stretch>
        </p:blipFill>
        <p:spPr>
          <a:xfrm>
            <a:off x="10228051" y="2381017"/>
            <a:ext cx="226364" cy="268284"/>
          </a:xfrm>
          <a:prstGeom prst="rect">
            <a:avLst/>
          </a:prstGeom>
        </p:spPr>
      </p:pic>
      <p:pic>
        <p:nvPicPr>
          <p:cNvPr id="13" name="Image 11" descr="preencoded.png"/>
          <p:cNvPicPr>
            <a:picLocks noChangeAspect="1"/>
          </p:cNvPicPr>
          <p:nvPr/>
        </p:nvPicPr>
        <p:blipFill>
          <a:blip r:embed="rId13"/>
          <a:stretch>
            <a:fillRect/>
          </a:stretch>
        </p:blipFill>
        <p:spPr>
          <a:xfrm>
            <a:off x="3778280" y="4225467"/>
            <a:ext cx="4635408" cy="1469272"/>
          </a:xfrm>
          <a:prstGeom prst="rect">
            <a:avLst/>
          </a:prstGeom>
        </p:spPr>
      </p:pic>
      <p:pic>
        <p:nvPicPr>
          <p:cNvPr id="14" name="Image 12" descr="preencoded.png"/>
          <p:cNvPicPr>
            <a:picLocks noChangeAspect="1"/>
          </p:cNvPicPr>
          <p:nvPr/>
        </p:nvPicPr>
        <p:blipFill>
          <a:blip r:embed="rId14"/>
          <a:stretch>
            <a:fillRect/>
          </a:stretch>
        </p:blipFill>
        <p:spPr>
          <a:xfrm>
            <a:off x="3903480" y="4383370"/>
            <a:ext cx="117374" cy="152351"/>
          </a:xfrm>
          <a:prstGeom prst="rect">
            <a:avLst/>
          </a:prstGeom>
        </p:spPr>
      </p:pic>
      <p:sp>
        <p:nvSpPr>
          <p:cNvPr id="15" name="Text 0"/>
          <p:cNvSpPr/>
          <p:nvPr/>
        </p:nvSpPr>
        <p:spPr>
          <a:xfrm>
            <a:off x="503031" y="796467"/>
            <a:ext cx="11185907" cy="301819"/>
          </a:xfrm>
          <a:prstGeom prst="rect">
            <a:avLst/>
          </a:prstGeom>
          <a:noFill/>
          <a:ln/>
        </p:spPr>
        <p:txBody>
          <a:bodyPr vert="horz" wrap="square" lIns="0" tIns="0" rIns="0" bIns="0" rtlCol="0" anchor="t"/>
          <a:lstStyle/>
          <a:p>
            <a:pPr marL="0" indent="0">
              <a:lnSpc>
                <a:spcPts val="2377"/>
              </a:lnSpc>
              <a:buNone/>
            </a:pPr>
            <a:r>
              <a:rPr lang="en-US" sz="2250" b="1" dirty="0" err="1">
                <a:solidFill>
                  <a:srgbClr val="111827"/>
                </a:solidFill>
                <a:latin typeface="Noto Sans JP" pitchFamily="34" charset="0"/>
                <a:ea typeface="Noto Sans JP" pitchFamily="34" charset="-122"/>
                <a:cs typeface="Noto Sans JP" pitchFamily="34" charset="-120"/>
              </a:rPr>
              <a:t>学校教育法</a:t>
            </a:r>
            <a:r>
              <a:rPr lang="ja-JP" altLang="en-US" sz="2250" b="1" dirty="0">
                <a:solidFill>
                  <a:srgbClr val="111827"/>
                </a:solidFill>
                <a:latin typeface="Noto Sans JP" pitchFamily="34" charset="0"/>
                <a:ea typeface="Noto Sans JP" pitchFamily="34" charset="-122"/>
                <a:cs typeface="Noto Sans JP" pitchFamily="34" charset="-120"/>
              </a:rPr>
              <a:t>の</a:t>
            </a:r>
            <a:r>
              <a:rPr lang="en-US" sz="2250" b="1" dirty="0" err="1">
                <a:solidFill>
                  <a:srgbClr val="111827"/>
                </a:solidFill>
                <a:latin typeface="Noto Sans JP" pitchFamily="34" charset="0"/>
                <a:ea typeface="Noto Sans JP" pitchFamily="34" charset="-122"/>
                <a:cs typeface="Noto Sans JP" pitchFamily="34" charset="-120"/>
              </a:rPr>
              <a:t>改正</a:t>
            </a:r>
            <a:endParaRPr lang="en-US" sz="2250" dirty="0"/>
          </a:p>
        </p:txBody>
      </p:sp>
      <p:sp>
        <p:nvSpPr>
          <p:cNvPr id="17" name="Text 2"/>
          <p:cNvSpPr/>
          <p:nvPr/>
        </p:nvSpPr>
        <p:spPr>
          <a:xfrm>
            <a:off x="734427" y="1428094"/>
            <a:ext cx="11185907" cy="234748"/>
          </a:xfrm>
          <a:prstGeom prst="rect">
            <a:avLst/>
          </a:prstGeom>
          <a:noFill/>
          <a:ln/>
        </p:spPr>
        <p:txBody>
          <a:bodyPr vert="horz" wrap="square" lIns="0" tIns="0" rIns="0" bIns="0" rtlCol="0" anchor="t"/>
          <a:lstStyle/>
          <a:p>
            <a:pPr marL="0" indent="0">
              <a:lnSpc>
                <a:spcPts val="1848"/>
              </a:lnSpc>
              <a:buNone/>
            </a:pPr>
            <a:r>
              <a:rPr lang="en-US" sz="1350" b="1" dirty="0">
                <a:solidFill>
                  <a:srgbClr val="374151"/>
                </a:solidFill>
                <a:latin typeface="Noto Sans JP" pitchFamily="34" charset="0"/>
                <a:ea typeface="Noto Sans JP" pitchFamily="34" charset="-122"/>
                <a:cs typeface="Noto Sans JP" pitchFamily="34" charset="-120"/>
              </a:rPr>
              <a:t>改正に至る主要なマイルストーン</a:t>
            </a:r>
            <a:endParaRPr lang="en-US" sz="1350" dirty="0"/>
          </a:p>
        </p:txBody>
      </p:sp>
      <p:sp>
        <p:nvSpPr>
          <p:cNvPr id="18" name="Text 3"/>
          <p:cNvSpPr/>
          <p:nvPr/>
        </p:nvSpPr>
        <p:spPr>
          <a:xfrm>
            <a:off x="704245" y="2146269"/>
            <a:ext cx="2293511" cy="167677"/>
          </a:xfrm>
          <a:prstGeom prst="rect">
            <a:avLst/>
          </a:prstGeom>
          <a:noFill/>
          <a:ln/>
        </p:spPr>
        <p:txBody>
          <a:bodyPr vert="horz" wrap="square" lIns="0" tIns="0" rIns="0" bIns="0" rtlCol="0" anchor="t"/>
          <a:lstStyle/>
          <a:p>
            <a:pPr marL="0" indent="0" algn="ctr">
              <a:lnSpc>
                <a:spcPts val="1320"/>
              </a:lnSpc>
              <a:buNone/>
            </a:pPr>
            <a:r>
              <a:rPr lang="en-US" sz="1050" b="1" dirty="0">
                <a:latin typeface="Noto Sans JP" pitchFamily="34" charset="0"/>
                <a:ea typeface="Noto Sans JP" pitchFamily="34" charset="-122"/>
                <a:cs typeface="Noto Sans JP" pitchFamily="34" charset="-120"/>
              </a:rPr>
              <a:t>令和6年1月</a:t>
            </a:r>
            <a:endParaRPr lang="en-US" sz="1050" dirty="0"/>
          </a:p>
        </p:txBody>
      </p:sp>
      <p:sp>
        <p:nvSpPr>
          <p:cNvPr id="19" name="Text 4"/>
          <p:cNvSpPr/>
          <p:nvPr/>
        </p:nvSpPr>
        <p:spPr>
          <a:xfrm>
            <a:off x="704245" y="2749907"/>
            <a:ext cx="2293511" cy="335355"/>
          </a:xfrm>
          <a:prstGeom prst="rect">
            <a:avLst/>
          </a:prstGeom>
          <a:noFill/>
          <a:ln/>
        </p:spPr>
        <p:txBody>
          <a:bodyPr vert="horz" wrap="square" lIns="0" tIns="0" rIns="0" bIns="0" rtlCol="0" anchor="t"/>
          <a:lstStyle/>
          <a:p>
            <a:pPr marL="0" indent="0" algn="ctr">
              <a:lnSpc>
                <a:spcPts val="1320"/>
              </a:lnSpc>
              <a:buNone/>
            </a:pPr>
            <a:r>
              <a:rPr lang="en-US" sz="1050" b="1" dirty="0">
                <a:solidFill>
                  <a:srgbClr val="1A1A1A"/>
                </a:solidFill>
                <a:latin typeface="Noto Sans JP" pitchFamily="34" charset="0"/>
                <a:ea typeface="Noto Sans JP" pitchFamily="34" charset="-122"/>
                <a:cs typeface="Noto Sans JP" pitchFamily="34" charset="-120"/>
              </a:rPr>
              <a:t>文科省協力者会議
報告取りまとめ</a:t>
            </a:r>
            <a:endParaRPr lang="en-US" sz="1050" dirty="0"/>
          </a:p>
        </p:txBody>
      </p:sp>
      <p:sp>
        <p:nvSpPr>
          <p:cNvPr id="20" name="Text 5"/>
          <p:cNvSpPr/>
          <p:nvPr/>
        </p:nvSpPr>
        <p:spPr>
          <a:xfrm>
            <a:off x="704245" y="3152333"/>
            <a:ext cx="2293511" cy="268284"/>
          </a:xfrm>
          <a:prstGeom prst="rect">
            <a:avLst/>
          </a:prstGeom>
          <a:noFill/>
          <a:ln/>
        </p:spPr>
        <p:txBody>
          <a:bodyPr vert="horz" wrap="square" lIns="0" tIns="0" rIns="0" bIns="0" rtlCol="0" anchor="t"/>
          <a:lstStyle/>
          <a:p>
            <a:pPr marL="0" indent="0" algn="ctr">
              <a:lnSpc>
                <a:spcPts val="1056"/>
              </a:lnSpc>
              <a:buNone/>
            </a:pPr>
            <a:r>
              <a:rPr lang="ja-JP" altLang="en-US" sz="900" dirty="0">
                <a:latin typeface="Noto Sans JP" pitchFamily="34" charset="0"/>
                <a:ea typeface="Noto Sans JP" pitchFamily="34" charset="-122"/>
                <a:cs typeface="Noto Sans JP" pitchFamily="34" charset="-120"/>
              </a:rPr>
              <a:t>「</a:t>
            </a:r>
            <a:r>
              <a:rPr lang="en-US" sz="900" dirty="0" err="1">
                <a:latin typeface="Noto Sans JP" pitchFamily="34" charset="0"/>
                <a:ea typeface="Noto Sans JP" pitchFamily="34" charset="-122"/>
                <a:cs typeface="Noto Sans JP" pitchFamily="34" charset="-120"/>
              </a:rPr>
              <a:t>実践的な職業教育機関としての</a:t>
            </a:r>
            <a:r>
              <a:rPr lang="ja-JP" altLang="en-US" sz="900" dirty="0">
                <a:latin typeface="Noto Sans JP" pitchFamily="34" charset="0"/>
                <a:ea typeface="Noto Sans JP" pitchFamily="34" charset="-122"/>
                <a:cs typeface="Noto Sans JP" pitchFamily="34" charset="-120"/>
              </a:rPr>
              <a:t>専修学校の</a:t>
            </a:r>
            <a:endParaRPr lang="en-US" altLang="ja-JP" sz="900" dirty="0">
              <a:latin typeface="Noto Sans JP" pitchFamily="34" charset="0"/>
              <a:ea typeface="Noto Sans JP" pitchFamily="34" charset="-122"/>
              <a:cs typeface="Noto Sans JP" pitchFamily="34" charset="-120"/>
            </a:endParaRPr>
          </a:p>
          <a:p>
            <a:pPr marL="0" indent="0" algn="ctr">
              <a:lnSpc>
                <a:spcPts val="1056"/>
              </a:lnSpc>
              <a:buNone/>
            </a:pPr>
            <a:r>
              <a:rPr lang="ja-JP" altLang="en-US" sz="900" dirty="0">
                <a:latin typeface="Noto Sans JP" pitchFamily="34" charset="0"/>
                <a:ea typeface="Noto Sans JP" pitchFamily="34" charset="-122"/>
                <a:cs typeface="Noto Sans JP" pitchFamily="34" charset="-120"/>
              </a:rPr>
              <a:t>教育の</a:t>
            </a:r>
            <a:r>
              <a:rPr lang="en-US" sz="900" dirty="0" err="1">
                <a:latin typeface="Noto Sans JP" pitchFamily="34" charset="0"/>
                <a:ea typeface="Noto Sans JP" pitchFamily="34" charset="-122"/>
                <a:cs typeface="Noto Sans JP" pitchFamily="34" charset="-120"/>
              </a:rPr>
              <a:t>質保証・向上と振興に向けて</a:t>
            </a:r>
            <a:r>
              <a:rPr lang="ja-JP" altLang="en-US" sz="900" dirty="0">
                <a:latin typeface="Noto Sans JP" pitchFamily="34" charset="0"/>
                <a:ea typeface="Noto Sans JP" pitchFamily="34" charset="-122"/>
                <a:cs typeface="Noto Sans JP" pitchFamily="34" charset="-120"/>
              </a:rPr>
              <a:t>」</a:t>
            </a:r>
            <a:endParaRPr lang="en-US" sz="900" dirty="0"/>
          </a:p>
        </p:txBody>
      </p:sp>
      <p:sp>
        <p:nvSpPr>
          <p:cNvPr id="21" name="Text 6"/>
          <p:cNvSpPr/>
          <p:nvPr/>
        </p:nvSpPr>
        <p:spPr>
          <a:xfrm>
            <a:off x="3534322" y="2146269"/>
            <a:ext cx="2293511" cy="167677"/>
          </a:xfrm>
          <a:prstGeom prst="rect">
            <a:avLst/>
          </a:prstGeom>
          <a:noFill/>
          <a:ln/>
        </p:spPr>
        <p:txBody>
          <a:bodyPr vert="horz" wrap="square" lIns="0" tIns="0" rIns="0" bIns="0" rtlCol="0" anchor="t"/>
          <a:lstStyle/>
          <a:p>
            <a:pPr marL="0" indent="0" algn="ctr">
              <a:lnSpc>
                <a:spcPts val="1320"/>
              </a:lnSpc>
              <a:buNone/>
            </a:pPr>
            <a:r>
              <a:rPr lang="en-US" sz="1050" b="1" dirty="0">
                <a:latin typeface="Noto Sans JP" pitchFamily="34" charset="0"/>
                <a:ea typeface="Noto Sans JP" pitchFamily="34" charset="-122"/>
                <a:cs typeface="Noto Sans JP" pitchFamily="34" charset="-120"/>
              </a:rPr>
              <a:t>令和6年3月</a:t>
            </a:r>
            <a:endParaRPr lang="en-US" sz="1050" dirty="0"/>
          </a:p>
        </p:txBody>
      </p:sp>
      <p:sp>
        <p:nvSpPr>
          <p:cNvPr id="22" name="Text 7"/>
          <p:cNvSpPr/>
          <p:nvPr/>
        </p:nvSpPr>
        <p:spPr>
          <a:xfrm>
            <a:off x="3304971" y="2749907"/>
            <a:ext cx="2752213" cy="167677"/>
          </a:xfrm>
          <a:prstGeom prst="rect">
            <a:avLst/>
          </a:prstGeom>
          <a:noFill/>
          <a:ln/>
        </p:spPr>
        <p:txBody>
          <a:bodyPr vert="horz" wrap="square" lIns="0" tIns="0" rIns="0" bIns="0" rtlCol="0" anchor="t"/>
          <a:lstStyle/>
          <a:p>
            <a:pPr marL="0" indent="0" algn="ctr">
              <a:lnSpc>
                <a:spcPts val="1320"/>
              </a:lnSpc>
              <a:buNone/>
            </a:pPr>
            <a:r>
              <a:rPr lang="ja-JP" altLang="en-US" sz="1050" b="1" dirty="0">
                <a:solidFill>
                  <a:srgbClr val="1A1A1A"/>
                </a:solidFill>
                <a:latin typeface="Noto Sans JP" pitchFamily="34" charset="0"/>
                <a:ea typeface="Noto Sans JP" pitchFamily="34" charset="-122"/>
                <a:cs typeface="Noto Sans JP" pitchFamily="34" charset="-120"/>
              </a:rPr>
              <a:t>学校教育法の一部</a:t>
            </a:r>
            <a:r>
              <a:rPr lang="en-US" sz="1050" b="1" dirty="0" err="1">
                <a:solidFill>
                  <a:srgbClr val="1A1A1A"/>
                </a:solidFill>
                <a:latin typeface="Noto Sans JP" pitchFamily="34" charset="0"/>
                <a:ea typeface="Noto Sans JP" pitchFamily="34" charset="-122"/>
                <a:cs typeface="Noto Sans JP" pitchFamily="34" charset="-120"/>
              </a:rPr>
              <a:t>改正案の閣議決定</a:t>
            </a:r>
            <a:endParaRPr lang="en-US" sz="1050" dirty="0"/>
          </a:p>
        </p:txBody>
      </p:sp>
      <p:sp>
        <p:nvSpPr>
          <p:cNvPr id="23" name="Text 8"/>
          <p:cNvSpPr/>
          <p:nvPr/>
        </p:nvSpPr>
        <p:spPr>
          <a:xfrm>
            <a:off x="3304971" y="2984655"/>
            <a:ext cx="2752213" cy="134142"/>
          </a:xfrm>
          <a:prstGeom prst="rect">
            <a:avLst/>
          </a:prstGeom>
          <a:noFill/>
          <a:ln/>
        </p:spPr>
        <p:txBody>
          <a:bodyPr vert="horz" wrap="square" lIns="0" tIns="0" rIns="0" bIns="0" rtlCol="0" anchor="t"/>
          <a:lstStyle/>
          <a:p>
            <a:pPr marL="0" indent="0" algn="ctr">
              <a:lnSpc>
                <a:spcPts val="1056"/>
              </a:lnSpc>
              <a:buNone/>
            </a:pPr>
            <a:r>
              <a:rPr lang="en-US" sz="900" dirty="0">
                <a:latin typeface="Noto Sans JP" pitchFamily="34" charset="0"/>
                <a:ea typeface="Noto Sans JP" pitchFamily="34" charset="-122"/>
                <a:cs typeface="Noto Sans JP" pitchFamily="34" charset="-120"/>
              </a:rPr>
              <a:t>政府としての改正方針が確定</a:t>
            </a:r>
            <a:endParaRPr lang="en-US" sz="900" dirty="0"/>
          </a:p>
        </p:txBody>
      </p:sp>
      <p:sp>
        <p:nvSpPr>
          <p:cNvPr id="24" name="Text 9"/>
          <p:cNvSpPr/>
          <p:nvPr/>
        </p:nvSpPr>
        <p:spPr>
          <a:xfrm>
            <a:off x="6364400" y="2146269"/>
            <a:ext cx="2293511" cy="167677"/>
          </a:xfrm>
          <a:prstGeom prst="rect">
            <a:avLst/>
          </a:prstGeom>
          <a:noFill/>
          <a:ln/>
        </p:spPr>
        <p:txBody>
          <a:bodyPr vert="horz" wrap="square" lIns="0" tIns="0" rIns="0" bIns="0" rtlCol="0" anchor="t"/>
          <a:lstStyle/>
          <a:p>
            <a:pPr marL="0" indent="0" algn="ctr">
              <a:lnSpc>
                <a:spcPts val="1320"/>
              </a:lnSpc>
              <a:buNone/>
            </a:pPr>
            <a:r>
              <a:rPr lang="en-US" sz="1050" b="1" dirty="0">
                <a:latin typeface="Noto Sans JP" pitchFamily="34" charset="0"/>
                <a:ea typeface="Noto Sans JP" pitchFamily="34" charset="-122"/>
                <a:cs typeface="Noto Sans JP" pitchFamily="34" charset="-120"/>
              </a:rPr>
              <a:t>令和6年6月</a:t>
            </a:r>
            <a:endParaRPr lang="en-US" sz="1050" dirty="0"/>
          </a:p>
        </p:txBody>
      </p:sp>
      <p:sp>
        <p:nvSpPr>
          <p:cNvPr id="25" name="Text 10"/>
          <p:cNvSpPr/>
          <p:nvPr/>
        </p:nvSpPr>
        <p:spPr>
          <a:xfrm>
            <a:off x="6135049" y="2749907"/>
            <a:ext cx="2752213" cy="167677"/>
          </a:xfrm>
          <a:prstGeom prst="rect">
            <a:avLst/>
          </a:prstGeom>
          <a:noFill/>
          <a:ln/>
        </p:spPr>
        <p:txBody>
          <a:bodyPr vert="horz" wrap="square" lIns="0" tIns="0" rIns="0" bIns="0" rtlCol="0" anchor="t"/>
          <a:lstStyle/>
          <a:p>
            <a:pPr marL="0" indent="0" algn="ctr">
              <a:lnSpc>
                <a:spcPts val="1320"/>
              </a:lnSpc>
              <a:buNone/>
            </a:pPr>
            <a:r>
              <a:rPr lang="en-US" sz="1050" b="1" dirty="0" err="1">
                <a:solidFill>
                  <a:srgbClr val="111827"/>
                </a:solidFill>
                <a:latin typeface="Noto Sans JP" pitchFamily="34" charset="0"/>
                <a:ea typeface="Noto Sans JP" pitchFamily="34" charset="-122"/>
                <a:cs typeface="Noto Sans JP" pitchFamily="34" charset="-120"/>
              </a:rPr>
              <a:t>改正法</a:t>
            </a:r>
            <a:r>
              <a:rPr lang="ja-JP" altLang="en-US" sz="1050" b="1" dirty="0">
                <a:solidFill>
                  <a:srgbClr val="111827"/>
                </a:solidFill>
                <a:latin typeface="Noto Sans JP" pitchFamily="34" charset="0"/>
                <a:ea typeface="Noto Sans JP" pitchFamily="34" charset="-122"/>
                <a:cs typeface="Noto Sans JP" pitchFamily="34" charset="-120"/>
              </a:rPr>
              <a:t>案</a:t>
            </a:r>
            <a:r>
              <a:rPr lang="en-US" sz="1050" b="1" dirty="0" err="1">
                <a:solidFill>
                  <a:srgbClr val="111827"/>
                </a:solidFill>
                <a:latin typeface="Noto Sans JP" pitchFamily="34" charset="0"/>
                <a:ea typeface="Noto Sans JP" pitchFamily="34" charset="-122"/>
                <a:cs typeface="Noto Sans JP" pitchFamily="34" charset="-120"/>
              </a:rPr>
              <a:t>が国会で成立</a:t>
            </a:r>
            <a:endParaRPr lang="en-US" sz="1050" dirty="0"/>
          </a:p>
        </p:txBody>
      </p:sp>
      <p:sp>
        <p:nvSpPr>
          <p:cNvPr id="26" name="Text 11"/>
          <p:cNvSpPr/>
          <p:nvPr/>
        </p:nvSpPr>
        <p:spPr>
          <a:xfrm>
            <a:off x="6364400" y="2984655"/>
            <a:ext cx="2293511" cy="268284"/>
          </a:xfrm>
          <a:prstGeom prst="rect">
            <a:avLst/>
          </a:prstGeom>
          <a:noFill/>
          <a:ln/>
        </p:spPr>
        <p:txBody>
          <a:bodyPr vert="horz" wrap="square" lIns="0" tIns="0" rIns="0" bIns="0" rtlCol="0" anchor="t"/>
          <a:lstStyle/>
          <a:p>
            <a:pPr marL="0" indent="0" algn="ctr">
              <a:lnSpc>
                <a:spcPts val="1056"/>
              </a:lnSpc>
              <a:buNone/>
            </a:pPr>
            <a:r>
              <a:rPr lang="en-US" sz="900" dirty="0">
                <a:latin typeface="Noto Sans JP" pitchFamily="34" charset="0"/>
                <a:ea typeface="Noto Sans JP" pitchFamily="34" charset="-122"/>
                <a:cs typeface="Noto Sans JP" pitchFamily="34" charset="-120"/>
              </a:rPr>
              <a:t>専修学校の教育充実を目的とした法律が可決</a:t>
            </a:r>
            <a:endParaRPr lang="en-US" sz="900" dirty="0"/>
          </a:p>
        </p:txBody>
      </p:sp>
      <p:sp>
        <p:nvSpPr>
          <p:cNvPr id="27" name="Text 12"/>
          <p:cNvSpPr/>
          <p:nvPr/>
        </p:nvSpPr>
        <p:spPr>
          <a:xfrm>
            <a:off x="9194478" y="2146269"/>
            <a:ext cx="2293510" cy="167677"/>
          </a:xfrm>
          <a:prstGeom prst="rect">
            <a:avLst/>
          </a:prstGeom>
          <a:noFill/>
          <a:ln/>
        </p:spPr>
        <p:txBody>
          <a:bodyPr vert="horz" wrap="square" lIns="0" tIns="0" rIns="0" bIns="0" rtlCol="0" anchor="t"/>
          <a:lstStyle/>
          <a:p>
            <a:pPr marL="0" indent="0" algn="ctr">
              <a:lnSpc>
                <a:spcPts val="1320"/>
              </a:lnSpc>
              <a:buNone/>
            </a:pPr>
            <a:r>
              <a:rPr lang="en-US" sz="1050" b="1" dirty="0">
                <a:solidFill>
                  <a:srgbClr val="D1D5DB"/>
                </a:solidFill>
                <a:latin typeface="Noto Sans JP" pitchFamily="34" charset="0"/>
                <a:ea typeface="Noto Sans JP" pitchFamily="34" charset="-122"/>
                <a:cs typeface="Noto Sans JP" pitchFamily="34" charset="-120"/>
              </a:rPr>
              <a:t>令和8年4月</a:t>
            </a:r>
            <a:endParaRPr lang="en-US" sz="1050" dirty="0"/>
          </a:p>
        </p:txBody>
      </p:sp>
      <p:sp>
        <p:nvSpPr>
          <p:cNvPr id="28" name="Text 13"/>
          <p:cNvSpPr/>
          <p:nvPr/>
        </p:nvSpPr>
        <p:spPr>
          <a:xfrm>
            <a:off x="9194478" y="2749907"/>
            <a:ext cx="2293510" cy="167677"/>
          </a:xfrm>
          <a:prstGeom prst="rect">
            <a:avLst/>
          </a:prstGeom>
          <a:noFill/>
          <a:ln/>
        </p:spPr>
        <p:txBody>
          <a:bodyPr vert="horz" wrap="square" lIns="0" tIns="0" rIns="0" bIns="0" rtlCol="0" anchor="t"/>
          <a:lstStyle/>
          <a:p>
            <a:pPr marL="0" indent="0" algn="ctr">
              <a:lnSpc>
                <a:spcPts val="1320"/>
              </a:lnSpc>
              <a:buNone/>
            </a:pPr>
            <a:r>
              <a:rPr lang="en-US" sz="1050" b="1" dirty="0" err="1">
                <a:solidFill>
                  <a:srgbClr val="FFFFFF"/>
                </a:solidFill>
                <a:latin typeface="Noto Sans JP" pitchFamily="34" charset="0"/>
                <a:ea typeface="Noto Sans JP" pitchFamily="34" charset="-122"/>
                <a:cs typeface="Noto Sans JP" pitchFamily="34" charset="-120"/>
              </a:rPr>
              <a:t>改正</a:t>
            </a:r>
            <a:r>
              <a:rPr lang="ja-JP" altLang="en-US" sz="1050" b="1" dirty="0">
                <a:solidFill>
                  <a:srgbClr val="FFFFFF"/>
                </a:solidFill>
                <a:latin typeface="Noto Sans JP" pitchFamily="34" charset="0"/>
                <a:ea typeface="Noto Sans JP" pitchFamily="34" charset="-122"/>
                <a:cs typeface="Noto Sans JP" pitchFamily="34" charset="-120"/>
              </a:rPr>
              <a:t>学校教育</a:t>
            </a:r>
            <a:r>
              <a:rPr lang="en-US" sz="1050" b="1" dirty="0" err="1">
                <a:solidFill>
                  <a:srgbClr val="FFFFFF"/>
                </a:solidFill>
                <a:latin typeface="Noto Sans JP" pitchFamily="34" charset="0"/>
                <a:ea typeface="Noto Sans JP" pitchFamily="34" charset="-122"/>
                <a:cs typeface="Noto Sans JP" pitchFamily="34" charset="-120"/>
              </a:rPr>
              <a:t>法の施行</a:t>
            </a:r>
            <a:endParaRPr lang="en-US" sz="1050" dirty="0"/>
          </a:p>
        </p:txBody>
      </p:sp>
      <p:sp>
        <p:nvSpPr>
          <p:cNvPr id="29" name="Text 14"/>
          <p:cNvSpPr/>
          <p:nvPr/>
        </p:nvSpPr>
        <p:spPr>
          <a:xfrm>
            <a:off x="8965127" y="2984655"/>
            <a:ext cx="2752212" cy="134142"/>
          </a:xfrm>
          <a:prstGeom prst="rect">
            <a:avLst/>
          </a:prstGeom>
          <a:noFill/>
          <a:ln/>
        </p:spPr>
        <p:txBody>
          <a:bodyPr vert="horz" wrap="square" lIns="0" tIns="0" rIns="0" bIns="0" rtlCol="0" anchor="t"/>
          <a:lstStyle/>
          <a:p>
            <a:pPr marL="0" indent="0" algn="ctr">
              <a:lnSpc>
                <a:spcPts val="1056"/>
              </a:lnSpc>
              <a:buNone/>
            </a:pPr>
            <a:r>
              <a:rPr lang="en-US" sz="900" dirty="0">
                <a:solidFill>
                  <a:schemeClr val="bg1"/>
                </a:solidFill>
                <a:latin typeface="Noto Sans JP" pitchFamily="34" charset="0"/>
                <a:ea typeface="Noto Sans JP" pitchFamily="34" charset="-122"/>
                <a:cs typeface="Noto Sans JP" pitchFamily="34" charset="-120"/>
              </a:rPr>
              <a:t>新たな制度運用がスタート</a:t>
            </a:r>
            <a:endParaRPr lang="en-US" sz="900" dirty="0">
              <a:solidFill>
                <a:schemeClr val="bg1"/>
              </a:solidFill>
            </a:endParaRPr>
          </a:p>
        </p:txBody>
      </p:sp>
      <p:sp>
        <p:nvSpPr>
          <p:cNvPr id="30" name="Text 15"/>
          <p:cNvSpPr/>
          <p:nvPr/>
        </p:nvSpPr>
        <p:spPr>
          <a:xfrm>
            <a:off x="4102210" y="4345316"/>
            <a:ext cx="5056387" cy="228460"/>
          </a:xfrm>
          <a:prstGeom prst="rect">
            <a:avLst/>
          </a:prstGeom>
          <a:noFill/>
          <a:ln/>
        </p:spPr>
        <p:txBody>
          <a:bodyPr vert="horz" wrap="square" lIns="0" tIns="0" rIns="0" bIns="0" rtlCol="0" anchor="t"/>
          <a:lstStyle/>
          <a:p>
            <a:pPr marL="0" indent="0">
              <a:lnSpc>
                <a:spcPts val="1800"/>
              </a:lnSpc>
              <a:buNone/>
            </a:pPr>
            <a:r>
              <a:rPr lang="en-US" sz="1200" b="1" dirty="0">
                <a:solidFill>
                  <a:srgbClr val="1F2937"/>
                </a:solidFill>
                <a:latin typeface="Noto Sans JP" pitchFamily="34" charset="0"/>
                <a:ea typeface="Noto Sans JP" pitchFamily="34" charset="-122"/>
                <a:cs typeface="Noto Sans JP" pitchFamily="34" charset="-120"/>
              </a:rPr>
              <a:t>改正の背景・趣旨</a:t>
            </a:r>
            <a:endParaRPr lang="en-US" sz="1200" dirty="0"/>
          </a:p>
        </p:txBody>
      </p:sp>
      <p:sp>
        <p:nvSpPr>
          <p:cNvPr id="32" name="Text 17"/>
          <p:cNvSpPr/>
          <p:nvPr/>
        </p:nvSpPr>
        <p:spPr>
          <a:xfrm>
            <a:off x="4163939" y="4679269"/>
            <a:ext cx="3551404" cy="201213"/>
          </a:xfrm>
          <a:prstGeom prst="rect">
            <a:avLst/>
          </a:prstGeom>
          <a:noFill/>
          <a:ln/>
        </p:spPr>
        <p:txBody>
          <a:bodyPr vert="horz" wrap="square" lIns="0" tIns="0" rIns="0" bIns="0" rtlCol="0" anchor="t"/>
          <a:lstStyle/>
          <a:p>
            <a:pPr marL="0" indent="0" algn="l">
              <a:lnSpc>
                <a:spcPts val="1584"/>
              </a:lnSpc>
              <a:buNone/>
            </a:pPr>
            <a:r>
              <a:rPr lang="ja-JP" altLang="en-US" sz="1200" dirty="0">
                <a:latin typeface="Noto Sans JP" pitchFamily="34" charset="0"/>
                <a:ea typeface="Noto Sans JP" pitchFamily="34" charset="-122"/>
                <a:cs typeface="Noto Sans JP" pitchFamily="34" charset="-120"/>
              </a:rPr>
              <a:t>・</a:t>
            </a:r>
            <a:r>
              <a:rPr lang="en-US" sz="1200" dirty="0">
                <a:latin typeface="Noto Sans JP" pitchFamily="34" charset="0"/>
                <a:ea typeface="Noto Sans JP" pitchFamily="34" charset="-122"/>
                <a:cs typeface="Noto Sans JP" pitchFamily="34" charset="-120"/>
              </a:rPr>
              <a:t>人生100年時代における学習ニーズの多様化</a:t>
            </a:r>
            <a:endParaRPr lang="en-US" sz="1200" dirty="0"/>
          </a:p>
        </p:txBody>
      </p:sp>
      <p:sp>
        <p:nvSpPr>
          <p:cNvPr id="34" name="Text 19"/>
          <p:cNvSpPr/>
          <p:nvPr/>
        </p:nvSpPr>
        <p:spPr>
          <a:xfrm>
            <a:off x="4171182" y="5010713"/>
            <a:ext cx="3984012" cy="201213"/>
          </a:xfrm>
          <a:prstGeom prst="rect">
            <a:avLst/>
          </a:prstGeom>
          <a:noFill/>
          <a:ln/>
        </p:spPr>
        <p:txBody>
          <a:bodyPr vert="horz" wrap="square" lIns="0" tIns="0" rIns="0" bIns="0" rtlCol="0" anchor="t"/>
          <a:lstStyle/>
          <a:p>
            <a:pPr marL="0" indent="0" algn="l">
              <a:lnSpc>
                <a:spcPts val="1584"/>
              </a:lnSpc>
              <a:buNone/>
            </a:pPr>
            <a:r>
              <a:rPr lang="ja-JP" altLang="en-US" sz="1200" dirty="0">
                <a:latin typeface="Noto Sans JP" pitchFamily="34" charset="0"/>
                <a:ea typeface="Noto Sans JP" pitchFamily="34" charset="-122"/>
                <a:cs typeface="Noto Sans JP" pitchFamily="34" charset="-120"/>
              </a:rPr>
              <a:t>・</a:t>
            </a:r>
            <a:r>
              <a:rPr lang="en-US" sz="1200" dirty="0" err="1">
                <a:latin typeface="Noto Sans JP" pitchFamily="34" charset="0"/>
                <a:ea typeface="Noto Sans JP" pitchFamily="34" charset="-122"/>
                <a:cs typeface="Noto Sans JP" pitchFamily="34" charset="-120"/>
              </a:rPr>
              <a:t>デジタル化社会の進展に伴う職業スキルの高度化</a:t>
            </a:r>
            <a:endParaRPr lang="en-US" sz="1200" dirty="0"/>
          </a:p>
        </p:txBody>
      </p:sp>
      <p:sp>
        <p:nvSpPr>
          <p:cNvPr id="36" name="Text 21"/>
          <p:cNvSpPr/>
          <p:nvPr/>
        </p:nvSpPr>
        <p:spPr>
          <a:xfrm>
            <a:off x="4171182" y="5366708"/>
            <a:ext cx="2897463" cy="201213"/>
          </a:xfrm>
          <a:prstGeom prst="rect">
            <a:avLst/>
          </a:prstGeom>
          <a:noFill/>
          <a:ln/>
        </p:spPr>
        <p:txBody>
          <a:bodyPr vert="horz" wrap="square" lIns="0" tIns="0" rIns="0" bIns="0" rtlCol="0" anchor="t"/>
          <a:lstStyle/>
          <a:p>
            <a:pPr marL="0" indent="0" algn="l">
              <a:lnSpc>
                <a:spcPts val="1584"/>
              </a:lnSpc>
              <a:buNone/>
            </a:pPr>
            <a:r>
              <a:rPr lang="ja-JP" altLang="en-US" sz="1200" dirty="0">
                <a:latin typeface="Noto Sans JP" pitchFamily="34" charset="0"/>
                <a:ea typeface="Noto Sans JP" pitchFamily="34" charset="-122"/>
                <a:cs typeface="Noto Sans JP" pitchFamily="34" charset="-120"/>
              </a:rPr>
              <a:t>・</a:t>
            </a:r>
            <a:r>
              <a:rPr lang="en-US" sz="1200" dirty="0" err="1">
                <a:latin typeface="Noto Sans JP" pitchFamily="34" charset="0"/>
                <a:ea typeface="Noto Sans JP" pitchFamily="34" charset="-122"/>
                <a:cs typeface="Noto Sans JP" pitchFamily="34" charset="-120"/>
              </a:rPr>
              <a:t>職業教育の重要性の高まりへの対応</a:t>
            </a:r>
            <a:endParaRPr lang="en-US" sz="1200" dirty="0"/>
          </a:p>
        </p:txBody>
      </p:sp>
      <p:pic>
        <p:nvPicPr>
          <p:cNvPr id="39" name="Image 1" descr="preencoded.png">
            <a:extLst>
              <a:ext uri="{FF2B5EF4-FFF2-40B4-BE49-F238E27FC236}">
                <a16:creationId xmlns:a16="http://schemas.microsoft.com/office/drawing/2014/main" id="{4583E664-1242-49C5-9E0C-2627D9EBF0BD}"/>
              </a:ext>
            </a:extLst>
          </p:cNvPr>
          <p:cNvPicPr>
            <a:picLocks noChangeAspect="1"/>
          </p:cNvPicPr>
          <p:nvPr/>
        </p:nvPicPr>
        <p:blipFill>
          <a:blip r:embed="rId15"/>
          <a:stretch>
            <a:fillRect/>
          </a:stretch>
        </p:blipFill>
        <p:spPr>
          <a:xfrm>
            <a:off x="476694" y="440481"/>
            <a:ext cx="11212244" cy="71845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1947" cy="6858000"/>
          </a:xfrm>
          <a:prstGeom prst="rect">
            <a:avLst/>
          </a:prstGeom>
        </p:spPr>
      </p:pic>
      <p:pic>
        <p:nvPicPr>
          <p:cNvPr id="4" name="Image 2" descr="preencoded.png"/>
          <p:cNvPicPr>
            <a:picLocks noChangeAspect="1"/>
          </p:cNvPicPr>
          <p:nvPr/>
        </p:nvPicPr>
        <p:blipFill>
          <a:blip r:embed="rId4"/>
          <a:stretch>
            <a:fillRect/>
          </a:stretch>
        </p:blipFill>
        <p:spPr>
          <a:xfrm>
            <a:off x="610958" y="1664561"/>
            <a:ext cx="3493675" cy="3819082"/>
          </a:xfrm>
          <a:prstGeom prst="rect">
            <a:avLst/>
          </a:prstGeom>
        </p:spPr>
      </p:pic>
      <p:pic>
        <p:nvPicPr>
          <p:cNvPr id="5" name="Image 3" descr="preencoded.png"/>
          <p:cNvPicPr>
            <a:picLocks noChangeAspect="1"/>
          </p:cNvPicPr>
          <p:nvPr/>
        </p:nvPicPr>
        <p:blipFill>
          <a:blip r:embed="rId5"/>
          <a:stretch>
            <a:fillRect/>
          </a:stretch>
        </p:blipFill>
        <p:spPr>
          <a:xfrm>
            <a:off x="1353534" y="1870908"/>
            <a:ext cx="610958" cy="610958"/>
          </a:xfrm>
          <a:prstGeom prst="rect">
            <a:avLst/>
          </a:prstGeom>
        </p:spPr>
      </p:pic>
      <p:pic>
        <p:nvPicPr>
          <p:cNvPr id="6" name="Image 4" descr="preencoded.png"/>
          <p:cNvPicPr>
            <a:picLocks noChangeAspect="1"/>
          </p:cNvPicPr>
          <p:nvPr/>
        </p:nvPicPr>
        <p:blipFill>
          <a:blip r:embed="rId6"/>
          <a:stretch>
            <a:fillRect/>
          </a:stretch>
        </p:blipFill>
        <p:spPr>
          <a:xfrm>
            <a:off x="1498637" y="2069470"/>
            <a:ext cx="320753" cy="274931"/>
          </a:xfrm>
          <a:prstGeom prst="rect">
            <a:avLst/>
          </a:prstGeom>
        </p:spPr>
      </p:pic>
      <p:pic>
        <p:nvPicPr>
          <p:cNvPr id="7" name="Image 5" descr="preencoded.png"/>
          <p:cNvPicPr>
            <a:picLocks noChangeAspect="1"/>
          </p:cNvPicPr>
          <p:nvPr/>
        </p:nvPicPr>
        <p:blipFill>
          <a:blip r:embed="rId7"/>
          <a:stretch>
            <a:fillRect/>
          </a:stretch>
        </p:blipFill>
        <p:spPr>
          <a:xfrm>
            <a:off x="2174508" y="3085336"/>
            <a:ext cx="366575" cy="30548"/>
          </a:xfrm>
          <a:prstGeom prst="rect">
            <a:avLst/>
          </a:prstGeom>
        </p:spPr>
      </p:pic>
      <p:pic>
        <p:nvPicPr>
          <p:cNvPr id="8" name="Image 6" descr="preencoded.png"/>
          <p:cNvPicPr>
            <a:picLocks noChangeAspect="1"/>
          </p:cNvPicPr>
          <p:nvPr/>
        </p:nvPicPr>
        <p:blipFill>
          <a:blip r:embed="rId8"/>
          <a:stretch>
            <a:fillRect/>
          </a:stretch>
        </p:blipFill>
        <p:spPr>
          <a:xfrm>
            <a:off x="4349016" y="1619038"/>
            <a:ext cx="3493795" cy="3819082"/>
          </a:xfrm>
          <a:prstGeom prst="rect">
            <a:avLst/>
          </a:prstGeom>
        </p:spPr>
      </p:pic>
      <p:pic>
        <p:nvPicPr>
          <p:cNvPr id="9" name="Image 7" descr="preencoded.png"/>
          <p:cNvPicPr>
            <a:picLocks noChangeAspect="1"/>
          </p:cNvPicPr>
          <p:nvPr/>
        </p:nvPicPr>
        <p:blipFill>
          <a:blip r:embed="rId9"/>
          <a:stretch>
            <a:fillRect/>
          </a:stretch>
        </p:blipFill>
        <p:spPr>
          <a:xfrm>
            <a:off x="5400803" y="1863421"/>
            <a:ext cx="610957" cy="610958"/>
          </a:xfrm>
          <a:prstGeom prst="rect">
            <a:avLst/>
          </a:prstGeom>
        </p:spPr>
      </p:pic>
      <p:pic>
        <p:nvPicPr>
          <p:cNvPr id="10" name="Image 8" descr="preencoded.png"/>
          <p:cNvPicPr>
            <a:picLocks noChangeAspect="1"/>
          </p:cNvPicPr>
          <p:nvPr/>
        </p:nvPicPr>
        <p:blipFill>
          <a:blip r:embed="rId10"/>
          <a:stretch>
            <a:fillRect/>
          </a:stretch>
        </p:blipFill>
        <p:spPr>
          <a:xfrm flipH="1">
            <a:off x="5545992" y="2049046"/>
            <a:ext cx="324571" cy="274931"/>
          </a:xfrm>
          <a:prstGeom prst="rect">
            <a:avLst/>
          </a:prstGeom>
        </p:spPr>
      </p:pic>
      <p:pic>
        <p:nvPicPr>
          <p:cNvPr id="11" name="Image 9" descr="preencoded.png"/>
          <p:cNvPicPr>
            <a:picLocks noChangeAspect="1"/>
          </p:cNvPicPr>
          <p:nvPr/>
        </p:nvPicPr>
        <p:blipFill>
          <a:blip r:embed="rId11"/>
          <a:stretch>
            <a:fillRect/>
          </a:stretch>
        </p:blipFill>
        <p:spPr>
          <a:xfrm>
            <a:off x="5912566" y="3085336"/>
            <a:ext cx="366575" cy="30548"/>
          </a:xfrm>
          <a:prstGeom prst="rect">
            <a:avLst/>
          </a:prstGeom>
        </p:spPr>
      </p:pic>
      <p:pic>
        <p:nvPicPr>
          <p:cNvPr id="12" name="Image 10" descr="preencoded.png"/>
          <p:cNvPicPr>
            <a:picLocks noChangeAspect="1"/>
          </p:cNvPicPr>
          <p:nvPr/>
        </p:nvPicPr>
        <p:blipFill>
          <a:blip r:embed="rId12"/>
          <a:stretch>
            <a:fillRect/>
          </a:stretch>
        </p:blipFill>
        <p:spPr>
          <a:xfrm>
            <a:off x="6038577" y="3574102"/>
            <a:ext cx="114555" cy="152262"/>
          </a:xfrm>
          <a:prstGeom prst="rect">
            <a:avLst/>
          </a:prstGeom>
        </p:spPr>
      </p:pic>
      <p:pic>
        <p:nvPicPr>
          <p:cNvPr id="13" name="Image 11" descr="preencoded.png"/>
          <p:cNvPicPr>
            <a:picLocks noChangeAspect="1"/>
          </p:cNvPicPr>
          <p:nvPr/>
        </p:nvPicPr>
        <p:blipFill>
          <a:blip r:embed="rId13"/>
          <a:stretch>
            <a:fillRect/>
          </a:stretch>
        </p:blipFill>
        <p:spPr>
          <a:xfrm>
            <a:off x="8087194" y="1619038"/>
            <a:ext cx="3493676" cy="3819082"/>
          </a:xfrm>
          <a:prstGeom prst="rect">
            <a:avLst/>
          </a:prstGeom>
        </p:spPr>
      </p:pic>
      <p:pic>
        <p:nvPicPr>
          <p:cNvPr id="14" name="Image 12" descr="preencoded.png"/>
          <p:cNvPicPr>
            <a:picLocks noChangeAspect="1"/>
          </p:cNvPicPr>
          <p:nvPr/>
        </p:nvPicPr>
        <p:blipFill>
          <a:blip r:embed="rId14"/>
          <a:stretch>
            <a:fillRect/>
          </a:stretch>
        </p:blipFill>
        <p:spPr>
          <a:xfrm>
            <a:off x="8978690" y="1881338"/>
            <a:ext cx="610957" cy="610958"/>
          </a:xfrm>
          <a:prstGeom prst="rect">
            <a:avLst/>
          </a:prstGeom>
        </p:spPr>
      </p:pic>
      <p:pic>
        <p:nvPicPr>
          <p:cNvPr id="15" name="Image 13" descr="preencoded.png"/>
          <p:cNvPicPr>
            <a:picLocks noChangeAspect="1"/>
          </p:cNvPicPr>
          <p:nvPr/>
        </p:nvPicPr>
        <p:blipFill>
          <a:blip r:embed="rId15"/>
          <a:stretch>
            <a:fillRect/>
          </a:stretch>
        </p:blipFill>
        <p:spPr>
          <a:xfrm>
            <a:off x="9123793" y="2038832"/>
            <a:ext cx="320753" cy="274931"/>
          </a:xfrm>
          <a:prstGeom prst="rect">
            <a:avLst/>
          </a:prstGeom>
        </p:spPr>
      </p:pic>
      <p:pic>
        <p:nvPicPr>
          <p:cNvPr id="16" name="Image 14" descr="preencoded.png"/>
          <p:cNvPicPr>
            <a:picLocks noChangeAspect="1"/>
          </p:cNvPicPr>
          <p:nvPr/>
        </p:nvPicPr>
        <p:blipFill>
          <a:blip r:embed="rId16"/>
          <a:stretch>
            <a:fillRect/>
          </a:stretch>
        </p:blipFill>
        <p:spPr>
          <a:xfrm>
            <a:off x="9650745" y="3085336"/>
            <a:ext cx="366574" cy="30548"/>
          </a:xfrm>
          <a:prstGeom prst="rect">
            <a:avLst/>
          </a:prstGeom>
        </p:spPr>
      </p:pic>
      <p:sp>
        <p:nvSpPr>
          <p:cNvPr id="19" name="Text 0"/>
          <p:cNvSpPr/>
          <p:nvPr/>
        </p:nvSpPr>
        <p:spPr>
          <a:xfrm>
            <a:off x="610958" y="458218"/>
            <a:ext cx="10970030" cy="305479"/>
          </a:xfrm>
          <a:prstGeom prst="rect">
            <a:avLst/>
          </a:prstGeom>
          <a:noFill/>
          <a:ln/>
        </p:spPr>
        <p:txBody>
          <a:bodyPr vert="horz" wrap="square" lIns="0" tIns="0" rIns="0" bIns="0" rtlCol="0" anchor="t"/>
          <a:lstStyle/>
          <a:p>
            <a:pPr marL="0" indent="0">
              <a:lnSpc>
                <a:spcPts val="2405"/>
              </a:lnSpc>
              <a:buNone/>
            </a:pPr>
            <a:r>
              <a:rPr lang="en-US" sz="2250" b="1" dirty="0">
                <a:solidFill>
                  <a:srgbClr val="111827"/>
                </a:solidFill>
                <a:latin typeface="Noto Sans JP" pitchFamily="34" charset="0"/>
                <a:ea typeface="Noto Sans JP" pitchFamily="34" charset="-122"/>
                <a:cs typeface="Noto Sans JP" pitchFamily="34" charset="-120"/>
              </a:rPr>
              <a:t>法改正による主な措置（１）</a:t>
            </a:r>
            <a:endParaRPr lang="en-US" sz="2250" b="1" dirty="0"/>
          </a:p>
        </p:txBody>
      </p:sp>
      <p:sp>
        <p:nvSpPr>
          <p:cNvPr id="20" name="Text 1"/>
          <p:cNvSpPr/>
          <p:nvPr/>
        </p:nvSpPr>
        <p:spPr>
          <a:xfrm>
            <a:off x="610958" y="900089"/>
            <a:ext cx="10970030" cy="244383"/>
          </a:xfrm>
          <a:prstGeom prst="rect">
            <a:avLst/>
          </a:prstGeom>
          <a:noFill/>
          <a:ln/>
        </p:spPr>
        <p:txBody>
          <a:bodyPr vert="horz" wrap="square" lIns="0" tIns="0" rIns="0" bIns="0" rtlCol="0" anchor="t"/>
          <a:lstStyle/>
          <a:p>
            <a:pPr marL="0" indent="0">
              <a:lnSpc>
                <a:spcPts val="1924"/>
              </a:lnSpc>
              <a:buNone/>
            </a:pPr>
            <a:r>
              <a:rPr lang="en-US" sz="1500" dirty="0">
                <a:latin typeface="Noto Sans JP" pitchFamily="34" charset="0"/>
                <a:ea typeface="Noto Sans JP" pitchFamily="34" charset="-122"/>
                <a:cs typeface="Noto Sans JP" pitchFamily="34" charset="-120"/>
              </a:rPr>
              <a:t>大学等との制度的整合性を高めるための措置</a:t>
            </a:r>
            <a:endParaRPr lang="en-US" sz="1500" dirty="0"/>
          </a:p>
        </p:txBody>
      </p:sp>
      <p:sp>
        <p:nvSpPr>
          <p:cNvPr id="21" name="Text 2"/>
          <p:cNvSpPr/>
          <p:nvPr/>
        </p:nvSpPr>
        <p:spPr>
          <a:xfrm>
            <a:off x="1258072" y="2657666"/>
            <a:ext cx="2199447" cy="244383"/>
          </a:xfrm>
          <a:prstGeom prst="rect">
            <a:avLst/>
          </a:prstGeom>
          <a:noFill/>
          <a:ln/>
        </p:spPr>
        <p:txBody>
          <a:bodyPr vert="horz" wrap="square" lIns="0" tIns="0" rIns="0" bIns="0" rtlCol="0" anchor="t"/>
          <a:lstStyle/>
          <a:p>
            <a:pPr marL="0" indent="0" algn="ctr">
              <a:lnSpc>
                <a:spcPts val="1924"/>
              </a:lnSpc>
              <a:buNone/>
            </a:pPr>
            <a:r>
              <a:rPr lang="en-US" sz="1800" b="1" dirty="0">
                <a:solidFill>
                  <a:srgbClr val="1F2937"/>
                </a:solidFill>
                <a:latin typeface="Noto Sans JP" pitchFamily="34" charset="0"/>
                <a:ea typeface="Noto Sans JP" pitchFamily="34" charset="-122"/>
                <a:cs typeface="Noto Sans JP" pitchFamily="34" charset="-120"/>
              </a:rPr>
              <a:t>入学資格の共通化</a:t>
            </a:r>
            <a:endParaRPr lang="en-US" sz="1800" dirty="0"/>
          </a:p>
        </p:txBody>
      </p:sp>
      <p:sp>
        <p:nvSpPr>
          <p:cNvPr id="22" name="Text 3"/>
          <p:cNvSpPr/>
          <p:nvPr/>
        </p:nvSpPr>
        <p:spPr>
          <a:xfrm>
            <a:off x="1422264" y="3299171"/>
            <a:ext cx="2184174" cy="835891"/>
          </a:xfrm>
          <a:prstGeom prst="rect">
            <a:avLst/>
          </a:prstGeom>
          <a:noFill/>
          <a:ln/>
        </p:spPr>
        <p:txBody>
          <a:bodyPr vert="horz" wrap="square" lIns="0" tIns="0" rIns="0" bIns="0" rtlCol="0" anchor="t"/>
          <a:lstStyle/>
          <a:p>
            <a:pPr marL="0" indent="0">
              <a:lnSpc>
                <a:spcPts val="2194"/>
              </a:lnSpc>
              <a:buNone/>
            </a:pPr>
            <a:r>
              <a:rPr lang="en-US" sz="1350" dirty="0">
                <a:latin typeface="Noto Sans JP" pitchFamily="34" charset="0"/>
                <a:ea typeface="Noto Sans JP" pitchFamily="34" charset="-122"/>
                <a:cs typeface="Noto Sans JP" pitchFamily="34" charset="-120"/>
              </a:rPr>
              <a:t>専門学校の入学資格を
</a:t>
            </a:r>
            <a:r>
              <a:rPr lang="en-US" sz="1350" dirty="0" err="1">
                <a:latin typeface="Noto Sans JP" pitchFamily="34" charset="0"/>
                <a:ea typeface="Noto Sans JP" pitchFamily="34" charset="-122"/>
                <a:cs typeface="Noto Sans JP" pitchFamily="34" charset="-120"/>
              </a:rPr>
              <a:t>大学の入学資格と同様の</a:t>
            </a:r>
            <a:endParaRPr lang="en-US" sz="1350" dirty="0">
              <a:latin typeface="Noto Sans JP" pitchFamily="34" charset="0"/>
              <a:ea typeface="Noto Sans JP" pitchFamily="34" charset="-122"/>
              <a:cs typeface="Noto Sans JP" pitchFamily="34" charset="-120"/>
            </a:endParaRPr>
          </a:p>
          <a:p>
            <a:pPr marL="0" indent="0">
              <a:lnSpc>
                <a:spcPts val="2194"/>
              </a:lnSpc>
              <a:buNone/>
            </a:pPr>
            <a:r>
              <a:rPr lang="en-US" sz="1350" dirty="0" err="1">
                <a:latin typeface="Noto Sans JP" pitchFamily="34" charset="0"/>
                <a:ea typeface="Noto Sans JP" pitchFamily="34" charset="-122"/>
                <a:cs typeface="Noto Sans JP" pitchFamily="34" charset="-120"/>
              </a:rPr>
              <a:t>規程</a:t>
            </a:r>
            <a:r>
              <a:rPr lang="ja-JP" altLang="en-US" sz="1350" dirty="0">
                <a:latin typeface="Noto Sans JP" pitchFamily="34" charset="0"/>
                <a:ea typeface="Noto Sans JP" pitchFamily="34" charset="-122"/>
                <a:cs typeface="Noto Sans JP" pitchFamily="34" charset="-120"/>
              </a:rPr>
              <a:t>とすること</a:t>
            </a:r>
            <a:endParaRPr lang="en-US" sz="1350" dirty="0"/>
          </a:p>
        </p:txBody>
      </p:sp>
      <p:sp>
        <p:nvSpPr>
          <p:cNvPr id="23" name="Text 4"/>
          <p:cNvSpPr/>
          <p:nvPr/>
        </p:nvSpPr>
        <p:spPr>
          <a:xfrm>
            <a:off x="5408526" y="2657666"/>
            <a:ext cx="1374655" cy="244383"/>
          </a:xfrm>
          <a:prstGeom prst="rect">
            <a:avLst/>
          </a:prstGeom>
          <a:noFill/>
          <a:ln/>
        </p:spPr>
        <p:txBody>
          <a:bodyPr vert="horz" wrap="square" lIns="0" tIns="0" rIns="0" bIns="0" rtlCol="0" anchor="t"/>
          <a:lstStyle/>
          <a:p>
            <a:pPr marL="0" indent="0" algn="ctr">
              <a:lnSpc>
                <a:spcPts val="1924"/>
              </a:lnSpc>
              <a:buNone/>
            </a:pPr>
            <a:r>
              <a:rPr lang="en-US" sz="1800" b="1" dirty="0">
                <a:solidFill>
                  <a:srgbClr val="1F2937"/>
                </a:solidFill>
                <a:latin typeface="Noto Sans JP" pitchFamily="34" charset="0"/>
                <a:ea typeface="Noto Sans JP" pitchFamily="34" charset="-122"/>
                <a:cs typeface="Noto Sans JP" pitchFamily="34" charset="-120"/>
              </a:rPr>
              <a:t>呼称の変更</a:t>
            </a:r>
            <a:endParaRPr lang="en-US" sz="1800" dirty="0"/>
          </a:p>
        </p:txBody>
      </p:sp>
      <p:sp>
        <p:nvSpPr>
          <p:cNvPr id="24" name="Text 5"/>
          <p:cNvSpPr/>
          <p:nvPr/>
        </p:nvSpPr>
        <p:spPr>
          <a:xfrm>
            <a:off x="5500170" y="3299171"/>
            <a:ext cx="1191368" cy="213835"/>
          </a:xfrm>
          <a:prstGeom prst="rect">
            <a:avLst/>
          </a:prstGeom>
          <a:noFill/>
          <a:ln/>
        </p:spPr>
        <p:txBody>
          <a:bodyPr vert="horz" wrap="square" lIns="0" tIns="0" rIns="0" bIns="0" rtlCol="0" anchor="t"/>
          <a:lstStyle/>
          <a:p>
            <a:pPr marL="0" indent="0" algn="ctr">
              <a:lnSpc>
                <a:spcPts val="1684"/>
              </a:lnSpc>
              <a:buNone/>
            </a:pPr>
            <a:r>
              <a:rPr lang="en-US" sz="1350" strike="sngStrike" dirty="0">
                <a:solidFill>
                  <a:schemeClr val="bg1">
                    <a:lumMod val="65000"/>
                  </a:schemeClr>
                </a:solidFill>
                <a:latin typeface="Noto Sans JP" pitchFamily="34" charset="0"/>
                <a:ea typeface="Noto Sans JP" pitchFamily="34" charset="-122"/>
                <a:cs typeface="Noto Sans JP" pitchFamily="34" charset="-120"/>
              </a:rPr>
              <a:t>生徒 (Pupils)</a:t>
            </a:r>
            <a:endParaRPr lang="en-US" sz="1350" dirty="0">
              <a:solidFill>
                <a:schemeClr val="bg1">
                  <a:lumMod val="65000"/>
                </a:schemeClr>
              </a:solidFill>
            </a:endParaRPr>
          </a:p>
        </p:txBody>
      </p:sp>
      <p:sp>
        <p:nvSpPr>
          <p:cNvPr id="25" name="Text 6"/>
          <p:cNvSpPr/>
          <p:nvPr/>
        </p:nvSpPr>
        <p:spPr>
          <a:xfrm>
            <a:off x="5083192" y="3787460"/>
            <a:ext cx="2025324" cy="244383"/>
          </a:xfrm>
          <a:prstGeom prst="rect">
            <a:avLst/>
          </a:prstGeom>
          <a:noFill/>
          <a:ln/>
        </p:spPr>
        <p:txBody>
          <a:bodyPr vert="horz" wrap="square" lIns="0" tIns="0" rIns="0" bIns="0" rtlCol="0" anchor="t"/>
          <a:lstStyle/>
          <a:p>
            <a:pPr marL="0" indent="0" algn="ctr">
              <a:lnSpc>
                <a:spcPts val="1924"/>
              </a:lnSpc>
              <a:buNone/>
            </a:pPr>
            <a:r>
              <a:rPr lang="en-US" sz="1800" b="1" dirty="0">
                <a:solidFill>
                  <a:srgbClr val="111827"/>
                </a:solidFill>
                <a:latin typeface="Noto Sans JP" pitchFamily="34" charset="0"/>
                <a:ea typeface="Noto Sans JP" pitchFamily="34" charset="-122"/>
                <a:cs typeface="Noto Sans JP" pitchFamily="34" charset="-120"/>
              </a:rPr>
              <a:t>学生 (Students)</a:t>
            </a:r>
            <a:endParaRPr lang="en-US" sz="1800" dirty="0"/>
          </a:p>
        </p:txBody>
      </p:sp>
      <p:sp>
        <p:nvSpPr>
          <p:cNvPr id="27" name="Text 8"/>
          <p:cNvSpPr/>
          <p:nvPr/>
        </p:nvSpPr>
        <p:spPr>
          <a:xfrm>
            <a:off x="9009239" y="2657666"/>
            <a:ext cx="1649585" cy="244383"/>
          </a:xfrm>
          <a:prstGeom prst="rect">
            <a:avLst/>
          </a:prstGeom>
          <a:noFill/>
          <a:ln/>
        </p:spPr>
        <p:txBody>
          <a:bodyPr vert="horz" wrap="square" lIns="0" tIns="0" rIns="0" bIns="0" rtlCol="0" anchor="t"/>
          <a:lstStyle/>
          <a:p>
            <a:pPr marL="0" indent="0" algn="ctr">
              <a:lnSpc>
                <a:spcPts val="1924"/>
              </a:lnSpc>
              <a:buNone/>
            </a:pPr>
            <a:r>
              <a:rPr lang="en-US" sz="1800" b="1" dirty="0">
                <a:solidFill>
                  <a:srgbClr val="1F2937"/>
                </a:solidFill>
                <a:latin typeface="Noto Sans JP" pitchFamily="34" charset="0"/>
                <a:ea typeface="Noto Sans JP" pitchFamily="34" charset="-122"/>
                <a:cs typeface="Noto Sans JP" pitchFamily="34" charset="-120"/>
              </a:rPr>
              <a:t>単位制の導入</a:t>
            </a:r>
            <a:endParaRPr lang="en-US" sz="1800" dirty="0"/>
          </a:p>
        </p:txBody>
      </p:sp>
      <p:sp>
        <p:nvSpPr>
          <p:cNvPr id="28" name="Text 9"/>
          <p:cNvSpPr/>
          <p:nvPr/>
        </p:nvSpPr>
        <p:spPr>
          <a:xfrm>
            <a:off x="9020680" y="3383417"/>
            <a:ext cx="2008523" cy="557260"/>
          </a:xfrm>
          <a:prstGeom prst="rect">
            <a:avLst/>
          </a:prstGeom>
          <a:noFill/>
          <a:ln/>
        </p:spPr>
        <p:txBody>
          <a:bodyPr vert="horz" wrap="square" lIns="0" tIns="0" rIns="0" bIns="0" rtlCol="0" anchor="t"/>
          <a:lstStyle/>
          <a:p>
            <a:pPr marL="0" indent="0">
              <a:lnSpc>
                <a:spcPts val="2194"/>
              </a:lnSpc>
              <a:buNone/>
            </a:pPr>
            <a:r>
              <a:rPr lang="en-US" sz="1350" dirty="0" err="1">
                <a:solidFill>
                  <a:srgbClr val="374151"/>
                </a:solidFill>
                <a:latin typeface="Noto Sans JP" pitchFamily="34" charset="0"/>
                <a:ea typeface="Noto Sans JP" pitchFamily="34" charset="-122"/>
                <a:cs typeface="Noto Sans JP" pitchFamily="34" charset="-120"/>
              </a:rPr>
              <a:t>学修成果の評価基準と</a:t>
            </a:r>
            <a:endParaRPr lang="en-US" sz="1350" dirty="0">
              <a:solidFill>
                <a:srgbClr val="374151"/>
              </a:solidFill>
              <a:latin typeface="Noto Sans JP" pitchFamily="34" charset="0"/>
              <a:ea typeface="Noto Sans JP" pitchFamily="34" charset="-122"/>
              <a:cs typeface="Noto Sans JP" pitchFamily="34" charset="-120"/>
            </a:endParaRPr>
          </a:p>
          <a:p>
            <a:pPr marL="0" indent="0">
              <a:lnSpc>
                <a:spcPts val="2194"/>
              </a:lnSpc>
              <a:buNone/>
            </a:pPr>
            <a:r>
              <a:rPr lang="en-US" sz="1350" dirty="0" err="1">
                <a:solidFill>
                  <a:srgbClr val="374151"/>
                </a:solidFill>
                <a:latin typeface="Noto Sans JP" pitchFamily="34" charset="0"/>
                <a:ea typeface="Noto Sans JP" pitchFamily="34" charset="-122"/>
                <a:cs typeface="Noto Sans JP" pitchFamily="34" charset="-120"/>
              </a:rPr>
              <a:t>して</a:t>
            </a:r>
            <a:r>
              <a:rPr lang="en-US" sz="1350" b="1" dirty="0" err="1">
                <a:solidFill>
                  <a:srgbClr val="111827"/>
                </a:solidFill>
                <a:latin typeface="Noto Sans JP" pitchFamily="34" charset="0"/>
                <a:ea typeface="Noto Sans JP" pitchFamily="34" charset="-122"/>
                <a:cs typeface="Noto Sans JP" pitchFamily="34" charset="-120"/>
              </a:rPr>
              <a:t>単位制</a:t>
            </a:r>
            <a:r>
              <a:rPr lang="en-US" sz="1350" dirty="0" err="1">
                <a:solidFill>
                  <a:srgbClr val="374151"/>
                </a:solidFill>
                <a:latin typeface="Noto Sans JP" pitchFamily="34" charset="0"/>
                <a:ea typeface="Noto Sans JP" pitchFamily="34" charset="-122"/>
                <a:cs typeface="Noto Sans JP" pitchFamily="34" charset="-120"/>
              </a:rPr>
              <a:t>を導入</a:t>
            </a:r>
            <a:endParaRPr lang="en-US" sz="1350" dirty="0"/>
          </a:p>
        </p:txBody>
      </p:sp>
      <p:pic>
        <p:nvPicPr>
          <p:cNvPr id="32" name="Image 1" descr="preencoded.png">
            <a:extLst>
              <a:ext uri="{FF2B5EF4-FFF2-40B4-BE49-F238E27FC236}">
                <a16:creationId xmlns:a16="http://schemas.microsoft.com/office/drawing/2014/main" id="{30E4A9A7-C31D-4663-B4B4-E5AC62A929F5}"/>
              </a:ext>
            </a:extLst>
          </p:cNvPr>
          <p:cNvPicPr>
            <a:picLocks noChangeAspect="1"/>
          </p:cNvPicPr>
          <p:nvPr/>
        </p:nvPicPr>
        <p:blipFill>
          <a:blip r:embed="rId17"/>
          <a:stretch>
            <a:fillRect/>
          </a:stretch>
        </p:blipFill>
        <p:spPr>
          <a:xfrm>
            <a:off x="610897" y="583229"/>
            <a:ext cx="10969912" cy="74107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1971" cy="6858000"/>
          </a:xfrm>
          <a:prstGeom prst="rect">
            <a:avLst/>
          </a:prstGeom>
        </p:spPr>
      </p:pic>
      <p:pic>
        <p:nvPicPr>
          <p:cNvPr id="4" name="Image 2" descr="preencoded.png"/>
          <p:cNvPicPr>
            <a:picLocks noChangeAspect="1"/>
          </p:cNvPicPr>
          <p:nvPr/>
        </p:nvPicPr>
        <p:blipFill>
          <a:blip r:embed="rId4"/>
          <a:stretch>
            <a:fillRect/>
          </a:stretch>
        </p:blipFill>
        <p:spPr>
          <a:xfrm>
            <a:off x="670709" y="1727076"/>
            <a:ext cx="3437908" cy="3403848"/>
          </a:xfrm>
          <a:prstGeom prst="rect">
            <a:avLst/>
          </a:prstGeom>
        </p:spPr>
      </p:pic>
      <p:pic>
        <p:nvPicPr>
          <p:cNvPr id="5" name="Image 3" descr="preencoded.png"/>
          <p:cNvPicPr>
            <a:picLocks noChangeAspect="1"/>
          </p:cNvPicPr>
          <p:nvPr/>
        </p:nvPicPr>
        <p:blipFill>
          <a:blip r:embed="rId5"/>
          <a:stretch>
            <a:fillRect/>
          </a:stretch>
        </p:blipFill>
        <p:spPr>
          <a:xfrm>
            <a:off x="938993" y="1978592"/>
            <a:ext cx="343738" cy="335355"/>
          </a:xfrm>
          <a:prstGeom prst="rect">
            <a:avLst/>
          </a:prstGeom>
        </p:spPr>
      </p:pic>
      <p:pic>
        <p:nvPicPr>
          <p:cNvPr id="7" name="Image 5" descr="preencoded.png"/>
          <p:cNvPicPr>
            <a:picLocks noChangeAspect="1"/>
          </p:cNvPicPr>
          <p:nvPr/>
        </p:nvPicPr>
        <p:blipFill>
          <a:blip r:embed="rId6"/>
          <a:stretch>
            <a:fillRect/>
          </a:stretch>
        </p:blipFill>
        <p:spPr>
          <a:xfrm>
            <a:off x="4376901" y="1710308"/>
            <a:ext cx="3438039" cy="3403848"/>
          </a:xfrm>
          <a:prstGeom prst="rect">
            <a:avLst/>
          </a:prstGeom>
        </p:spPr>
      </p:pic>
      <p:pic>
        <p:nvPicPr>
          <p:cNvPr id="8" name="Image 6" descr="preencoded.png"/>
          <p:cNvPicPr>
            <a:picLocks noChangeAspect="1"/>
          </p:cNvPicPr>
          <p:nvPr/>
        </p:nvPicPr>
        <p:blipFill>
          <a:blip r:embed="rId7"/>
          <a:stretch>
            <a:fillRect/>
          </a:stretch>
        </p:blipFill>
        <p:spPr>
          <a:xfrm>
            <a:off x="4645184" y="1978592"/>
            <a:ext cx="343739" cy="335355"/>
          </a:xfrm>
          <a:prstGeom prst="rect">
            <a:avLst/>
          </a:prstGeom>
        </p:spPr>
      </p:pic>
      <p:pic>
        <p:nvPicPr>
          <p:cNvPr id="10" name="Image 8" descr="preencoded.png"/>
          <p:cNvPicPr>
            <a:picLocks noChangeAspect="1"/>
          </p:cNvPicPr>
          <p:nvPr/>
        </p:nvPicPr>
        <p:blipFill>
          <a:blip r:embed="rId8"/>
          <a:stretch>
            <a:fillRect/>
          </a:stretch>
        </p:blipFill>
        <p:spPr>
          <a:xfrm>
            <a:off x="8083223" y="1710308"/>
            <a:ext cx="3437909" cy="3403848"/>
          </a:xfrm>
          <a:prstGeom prst="rect">
            <a:avLst/>
          </a:prstGeom>
        </p:spPr>
      </p:pic>
      <p:pic>
        <p:nvPicPr>
          <p:cNvPr id="11" name="Image 9" descr="preencoded.png"/>
          <p:cNvPicPr>
            <a:picLocks noChangeAspect="1"/>
          </p:cNvPicPr>
          <p:nvPr/>
        </p:nvPicPr>
        <p:blipFill>
          <a:blip r:embed="rId9"/>
          <a:stretch>
            <a:fillRect/>
          </a:stretch>
        </p:blipFill>
        <p:spPr>
          <a:xfrm>
            <a:off x="8351507" y="1978592"/>
            <a:ext cx="343739" cy="335355"/>
          </a:xfrm>
          <a:prstGeom prst="rect">
            <a:avLst/>
          </a:prstGeom>
        </p:spPr>
      </p:pic>
      <p:pic>
        <p:nvPicPr>
          <p:cNvPr id="14" name="Image 12" descr="preencoded.png"/>
          <p:cNvPicPr>
            <a:picLocks noChangeAspect="1"/>
          </p:cNvPicPr>
          <p:nvPr/>
        </p:nvPicPr>
        <p:blipFill>
          <a:blip r:embed="rId10"/>
          <a:stretch>
            <a:fillRect/>
          </a:stretch>
        </p:blipFill>
        <p:spPr>
          <a:xfrm>
            <a:off x="871922" y="5717795"/>
            <a:ext cx="536567" cy="234748"/>
          </a:xfrm>
          <a:prstGeom prst="rect">
            <a:avLst/>
          </a:prstGeom>
        </p:spPr>
      </p:pic>
      <p:sp>
        <p:nvSpPr>
          <p:cNvPr id="15" name="Text 0"/>
          <p:cNvSpPr/>
          <p:nvPr/>
        </p:nvSpPr>
        <p:spPr>
          <a:xfrm>
            <a:off x="670709" y="402425"/>
            <a:ext cx="10850553" cy="335355"/>
          </a:xfrm>
          <a:prstGeom prst="rect">
            <a:avLst/>
          </a:prstGeom>
          <a:noFill/>
          <a:ln/>
        </p:spPr>
        <p:txBody>
          <a:bodyPr vert="horz" wrap="square" lIns="0" tIns="0" rIns="0" bIns="0" rtlCol="0" anchor="t"/>
          <a:lstStyle/>
          <a:p>
            <a:pPr marL="0" indent="0">
              <a:lnSpc>
                <a:spcPts val="2641"/>
              </a:lnSpc>
              <a:buNone/>
            </a:pPr>
            <a:r>
              <a:rPr lang="en-US" sz="2250" b="1" dirty="0" err="1">
                <a:solidFill>
                  <a:srgbClr val="111827"/>
                </a:solidFill>
                <a:latin typeface="Noto Sans JP" panose="020B0200000000000000" pitchFamily="50" charset="-128"/>
                <a:ea typeface="Noto Sans JP" panose="020B0200000000000000" pitchFamily="50" charset="-128"/>
                <a:cs typeface="Noto+Sans+JP" pitchFamily="34" charset="-120"/>
              </a:rPr>
              <a:t>法改正による主な措置</a:t>
            </a:r>
            <a:r>
              <a:rPr lang="ja-JP" altLang="en-US" sz="2250" b="1" dirty="0">
                <a:solidFill>
                  <a:srgbClr val="111827"/>
                </a:solidFill>
                <a:latin typeface="Noto Sans JP" panose="020B0200000000000000" pitchFamily="50" charset="-128"/>
                <a:ea typeface="Noto Sans JP" panose="020B0200000000000000" pitchFamily="50" charset="-128"/>
                <a:cs typeface="Noto+Sans+JP" pitchFamily="34" charset="-120"/>
              </a:rPr>
              <a:t>（２）</a:t>
            </a:r>
            <a:endParaRPr lang="en-US" sz="2700" dirty="0">
              <a:latin typeface="Noto Sans JP" panose="020B0200000000000000" pitchFamily="50" charset="-128"/>
              <a:ea typeface="Noto Sans JP" panose="020B0200000000000000" pitchFamily="50" charset="-128"/>
            </a:endParaRPr>
          </a:p>
        </p:txBody>
      </p:sp>
      <p:sp>
        <p:nvSpPr>
          <p:cNvPr id="16" name="Text 1"/>
          <p:cNvSpPr/>
          <p:nvPr/>
        </p:nvSpPr>
        <p:spPr>
          <a:xfrm>
            <a:off x="670709" y="838386"/>
            <a:ext cx="10850553" cy="234748"/>
          </a:xfrm>
          <a:prstGeom prst="rect">
            <a:avLst/>
          </a:prstGeom>
          <a:noFill/>
          <a:ln/>
        </p:spPr>
        <p:txBody>
          <a:bodyPr vert="horz" wrap="square" lIns="0" tIns="0" rIns="0" bIns="0" rtlCol="0" anchor="t"/>
          <a:lstStyle/>
          <a:p>
            <a:pPr marL="0" indent="0">
              <a:lnSpc>
                <a:spcPts val="1848"/>
              </a:lnSpc>
              <a:buNone/>
            </a:pPr>
            <a:r>
              <a:rPr lang="ja-JP" altLang="en-US" sz="1500" dirty="0">
                <a:latin typeface="Noto+Sans+JP" pitchFamily="34" charset="0"/>
                <a:ea typeface="Noto+Sans+JP" pitchFamily="34" charset="-122"/>
                <a:cs typeface="Noto+Sans+JP" pitchFamily="34" charset="-120"/>
              </a:rPr>
              <a:t>専門学校修了者の</a:t>
            </a:r>
            <a:r>
              <a:rPr lang="en-US" sz="1500" dirty="0" err="1">
                <a:latin typeface="Noto+Sans+JP" pitchFamily="34" charset="0"/>
                <a:ea typeface="Noto+Sans+JP" pitchFamily="34" charset="-122"/>
                <a:cs typeface="Noto+Sans+JP" pitchFamily="34" charset="-120"/>
              </a:rPr>
              <a:t>学修継続の機会確保や社会的評価の向上のための措置</a:t>
            </a:r>
            <a:endParaRPr lang="en-US" sz="1500" dirty="0"/>
          </a:p>
        </p:txBody>
      </p:sp>
      <p:sp>
        <p:nvSpPr>
          <p:cNvPr id="17" name="Text 2"/>
          <p:cNvSpPr/>
          <p:nvPr/>
        </p:nvSpPr>
        <p:spPr>
          <a:xfrm>
            <a:off x="938993" y="2542406"/>
            <a:ext cx="3481609" cy="268284"/>
          </a:xfrm>
          <a:prstGeom prst="rect">
            <a:avLst/>
          </a:prstGeom>
          <a:noFill/>
          <a:ln/>
        </p:spPr>
        <p:txBody>
          <a:bodyPr vert="horz" wrap="square" lIns="0" tIns="0" rIns="0" bIns="0" rtlCol="0" anchor="t"/>
          <a:lstStyle/>
          <a:p>
            <a:pPr marL="0" indent="0">
              <a:lnSpc>
                <a:spcPts val="2112"/>
              </a:lnSpc>
              <a:buNone/>
            </a:pPr>
            <a:r>
              <a:rPr lang="en-US" sz="1800" b="1" dirty="0">
                <a:solidFill>
                  <a:srgbClr val="1F2937"/>
                </a:solidFill>
                <a:latin typeface="Noto+Sans+JP" pitchFamily="34" charset="0"/>
                <a:ea typeface="Noto+Sans+JP" pitchFamily="34" charset="-122"/>
                <a:cs typeface="Noto+Sans+JP" pitchFamily="34" charset="-120"/>
              </a:rPr>
              <a:t>専攻科の設置</a:t>
            </a:r>
            <a:endParaRPr lang="en-US" sz="1800" dirty="0"/>
          </a:p>
        </p:txBody>
      </p:sp>
      <p:sp>
        <p:nvSpPr>
          <p:cNvPr id="18" name="Text 3"/>
          <p:cNvSpPr/>
          <p:nvPr/>
        </p:nvSpPr>
        <p:spPr>
          <a:xfrm>
            <a:off x="938993" y="2944832"/>
            <a:ext cx="2901341" cy="835898"/>
          </a:xfrm>
          <a:prstGeom prst="rect">
            <a:avLst/>
          </a:prstGeom>
          <a:noFill/>
          <a:ln/>
        </p:spPr>
        <p:txBody>
          <a:bodyPr vert="horz" wrap="square" lIns="0" tIns="0" rIns="0" bIns="0" rtlCol="0" anchor="t"/>
          <a:lstStyle/>
          <a:p>
            <a:pPr marL="0" indent="0">
              <a:lnSpc>
                <a:spcPts val="2194"/>
              </a:lnSpc>
              <a:buNone/>
            </a:pPr>
            <a:r>
              <a:rPr lang="en-US" sz="1350" dirty="0" err="1">
                <a:latin typeface="Noto Sans JP" panose="020B0200000000000000" pitchFamily="50" charset="-128"/>
                <a:ea typeface="Noto Sans JP" panose="020B0200000000000000" pitchFamily="50" charset="-128"/>
                <a:cs typeface="Noto+Sans+JP" pitchFamily="34" charset="-120"/>
              </a:rPr>
              <a:t>特定専門課程を修了した者等が</a:t>
            </a:r>
            <a:r>
              <a:rPr lang="en-US" sz="1350" dirty="0">
                <a:latin typeface="Noto Sans JP" panose="020B0200000000000000" pitchFamily="50" charset="-128"/>
                <a:ea typeface="Noto Sans JP" panose="020B0200000000000000" pitchFamily="50" charset="-128"/>
                <a:cs typeface="Noto+Sans+JP" pitchFamily="34" charset="-120"/>
              </a:rPr>
              <a:t>、</a:t>
            </a:r>
          </a:p>
          <a:p>
            <a:pPr marL="0" indent="0">
              <a:lnSpc>
                <a:spcPts val="2194"/>
              </a:lnSpc>
              <a:buNone/>
            </a:pPr>
            <a:r>
              <a:rPr lang="en-US" sz="1350" dirty="0" err="1">
                <a:latin typeface="Noto Sans JP" panose="020B0200000000000000" pitchFamily="50" charset="-128"/>
                <a:ea typeface="Noto Sans JP" panose="020B0200000000000000" pitchFamily="50" charset="-128"/>
                <a:cs typeface="Noto+Sans+JP" pitchFamily="34" charset="-120"/>
              </a:rPr>
              <a:t>より深く学び・研究することを目的とした専攻科を設置できる</a:t>
            </a:r>
            <a:endParaRPr lang="en-US" sz="1350" dirty="0">
              <a:latin typeface="Noto Sans JP" panose="020B0200000000000000" pitchFamily="50" charset="-128"/>
              <a:ea typeface="Noto Sans JP" panose="020B0200000000000000" pitchFamily="50" charset="-128"/>
            </a:endParaRPr>
          </a:p>
        </p:txBody>
      </p:sp>
      <p:sp>
        <p:nvSpPr>
          <p:cNvPr id="19" name="Text 4"/>
          <p:cNvSpPr/>
          <p:nvPr/>
        </p:nvSpPr>
        <p:spPr>
          <a:xfrm>
            <a:off x="4645184" y="2542406"/>
            <a:ext cx="3481766" cy="268284"/>
          </a:xfrm>
          <a:prstGeom prst="rect">
            <a:avLst/>
          </a:prstGeom>
          <a:noFill/>
          <a:ln/>
        </p:spPr>
        <p:txBody>
          <a:bodyPr vert="horz" wrap="square" lIns="0" tIns="0" rIns="0" bIns="0" rtlCol="0" anchor="t"/>
          <a:lstStyle/>
          <a:p>
            <a:pPr marL="0" indent="0">
              <a:lnSpc>
                <a:spcPts val="2112"/>
              </a:lnSpc>
              <a:buNone/>
            </a:pPr>
            <a:r>
              <a:rPr lang="en-US" sz="1800" b="1" dirty="0">
                <a:solidFill>
                  <a:srgbClr val="1F2937"/>
                </a:solidFill>
                <a:latin typeface="Noto+Sans+JP" pitchFamily="34" charset="0"/>
                <a:ea typeface="Noto+Sans+JP" pitchFamily="34" charset="-122"/>
                <a:cs typeface="Noto+Sans+JP" pitchFamily="34" charset="-120"/>
              </a:rPr>
              <a:t>大学編入学資格</a:t>
            </a:r>
            <a:endParaRPr lang="en-US" sz="1800" dirty="0"/>
          </a:p>
        </p:txBody>
      </p:sp>
      <p:sp>
        <p:nvSpPr>
          <p:cNvPr id="20" name="Text 5"/>
          <p:cNvSpPr/>
          <p:nvPr/>
        </p:nvSpPr>
        <p:spPr>
          <a:xfrm>
            <a:off x="4645184" y="2944832"/>
            <a:ext cx="2901471" cy="557265"/>
          </a:xfrm>
          <a:prstGeom prst="rect">
            <a:avLst/>
          </a:prstGeom>
          <a:noFill/>
          <a:ln/>
        </p:spPr>
        <p:txBody>
          <a:bodyPr vert="horz" wrap="square" lIns="0" tIns="0" rIns="0" bIns="0" rtlCol="0" anchor="t"/>
          <a:lstStyle/>
          <a:p>
            <a:pPr marL="0" indent="0">
              <a:lnSpc>
                <a:spcPts val="2194"/>
              </a:lnSpc>
              <a:buNone/>
            </a:pPr>
            <a:r>
              <a:rPr lang="en-US" sz="1350" dirty="0" err="1">
                <a:latin typeface="Noto Sans JP" panose="020B0200000000000000" pitchFamily="50" charset="-128"/>
                <a:ea typeface="Noto Sans JP" panose="020B0200000000000000" pitchFamily="50" charset="-128"/>
                <a:cs typeface="Noto+Sans+JP" pitchFamily="34" charset="-120"/>
              </a:rPr>
              <a:t>特定専門課程の修了者全てについて大学編入学資格を認める</a:t>
            </a:r>
            <a:endParaRPr lang="en-US" sz="1350" dirty="0">
              <a:latin typeface="Noto Sans JP" panose="020B0200000000000000" pitchFamily="50" charset="-128"/>
              <a:ea typeface="Noto Sans JP" panose="020B0200000000000000" pitchFamily="50" charset="-128"/>
            </a:endParaRPr>
          </a:p>
        </p:txBody>
      </p:sp>
      <p:sp>
        <p:nvSpPr>
          <p:cNvPr id="21" name="Text 6"/>
          <p:cNvSpPr/>
          <p:nvPr/>
        </p:nvSpPr>
        <p:spPr>
          <a:xfrm>
            <a:off x="8351507" y="2542406"/>
            <a:ext cx="3481610" cy="268284"/>
          </a:xfrm>
          <a:prstGeom prst="rect">
            <a:avLst/>
          </a:prstGeom>
          <a:noFill/>
          <a:ln/>
        </p:spPr>
        <p:txBody>
          <a:bodyPr vert="horz" wrap="square" lIns="0" tIns="0" rIns="0" bIns="0" rtlCol="0" anchor="t"/>
          <a:lstStyle/>
          <a:p>
            <a:pPr marL="0" indent="0">
              <a:lnSpc>
                <a:spcPts val="2112"/>
              </a:lnSpc>
              <a:buNone/>
            </a:pPr>
            <a:r>
              <a:rPr lang="en-US" sz="1800" b="1" dirty="0">
                <a:solidFill>
                  <a:srgbClr val="1F2937"/>
                </a:solidFill>
                <a:latin typeface="Noto+Sans+JP" pitchFamily="34" charset="0"/>
                <a:ea typeface="Noto+Sans+JP" pitchFamily="34" charset="-122"/>
                <a:cs typeface="Noto+Sans+JP" pitchFamily="34" charset="-120"/>
              </a:rPr>
              <a:t>「専門士」の付与</a:t>
            </a:r>
            <a:endParaRPr lang="en-US" sz="1800" dirty="0"/>
          </a:p>
        </p:txBody>
      </p:sp>
      <p:sp>
        <p:nvSpPr>
          <p:cNvPr id="22" name="Text 7"/>
          <p:cNvSpPr/>
          <p:nvPr/>
        </p:nvSpPr>
        <p:spPr>
          <a:xfrm>
            <a:off x="8351507" y="2944832"/>
            <a:ext cx="2901342" cy="835898"/>
          </a:xfrm>
          <a:prstGeom prst="rect">
            <a:avLst/>
          </a:prstGeom>
          <a:noFill/>
          <a:ln/>
        </p:spPr>
        <p:txBody>
          <a:bodyPr vert="horz" wrap="square" lIns="0" tIns="0" rIns="0" bIns="0" rtlCol="0" anchor="t"/>
          <a:lstStyle/>
          <a:p>
            <a:pPr marL="0" indent="0">
              <a:lnSpc>
                <a:spcPts val="2194"/>
              </a:lnSpc>
              <a:buNone/>
            </a:pPr>
            <a:r>
              <a:rPr lang="en-US" sz="1350" dirty="0" err="1">
                <a:latin typeface="Noto Sans JP" panose="020B0200000000000000" pitchFamily="50" charset="-128"/>
                <a:ea typeface="Noto Sans JP" panose="020B0200000000000000" pitchFamily="50" charset="-128"/>
                <a:cs typeface="Noto+Sans+JP" pitchFamily="34" charset="-120"/>
              </a:rPr>
              <a:t>特定専門課程の修了者は「専門士」と称することができる</a:t>
            </a:r>
            <a:endParaRPr lang="en-US" sz="1350" dirty="0">
              <a:latin typeface="Noto Sans JP" panose="020B0200000000000000" pitchFamily="50" charset="-128"/>
              <a:ea typeface="Noto Sans JP" panose="020B0200000000000000" pitchFamily="50" charset="-128"/>
            </a:endParaRPr>
          </a:p>
        </p:txBody>
      </p:sp>
      <p:sp>
        <p:nvSpPr>
          <p:cNvPr id="24" name="Text 9"/>
          <p:cNvSpPr/>
          <p:nvPr/>
        </p:nvSpPr>
        <p:spPr>
          <a:xfrm>
            <a:off x="1609702" y="5717795"/>
            <a:ext cx="11488302" cy="234748"/>
          </a:xfrm>
          <a:prstGeom prst="rect">
            <a:avLst/>
          </a:prstGeom>
          <a:noFill/>
          <a:ln/>
        </p:spPr>
        <p:txBody>
          <a:bodyPr vert="horz" wrap="square" lIns="0" tIns="0" rIns="0" bIns="0" rtlCol="0" anchor="t"/>
          <a:lstStyle/>
          <a:p>
            <a:pPr marL="0" indent="0">
              <a:lnSpc>
                <a:spcPts val="1848"/>
              </a:lnSpc>
              <a:buNone/>
            </a:pPr>
            <a:r>
              <a:rPr lang="en-US" sz="1500" dirty="0">
                <a:solidFill>
                  <a:srgbClr val="FFFFFF"/>
                </a:solidFill>
                <a:latin typeface="Noto+Sans+JP" pitchFamily="34" charset="0"/>
                <a:ea typeface="Noto+Sans+JP" pitchFamily="34" charset="-122"/>
                <a:cs typeface="Noto+Sans+JP" pitchFamily="34" charset="-120"/>
              </a:rPr>
              <a:t>専門学校教育の成果を適切に評価し、人生100年時代における多様なキャリアパスと「学び直し」を支援する。</a:t>
            </a:r>
            <a:endParaRPr lang="en-US" sz="1500" dirty="0"/>
          </a:p>
        </p:txBody>
      </p:sp>
      <p:pic>
        <p:nvPicPr>
          <p:cNvPr id="26" name="Image 1" descr="preencoded.png">
            <a:extLst>
              <a:ext uri="{FF2B5EF4-FFF2-40B4-BE49-F238E27FC236}">
                <a16:creationId xmlns:a16="http://schemas.microsoft.com/office/drawing/2014/main" id="{7820D6DC-F2D8-4552-90E3-0703EAF1934A}"/>
              </a:ext>
            </a:extLst>
          </p:cNvPr>
          <p:cNvPicPr>
            <a:picLocks noChangeAspect="1"/>
          </p:cNvPicPr>
          <p:nvPr/>
        </p:nvPicPr>
        <p:blipFill>
          <a:blip r:embed="rId11"/>
          <a:stretch>
            <a:fillRect/>
          </a:stretch>
        </p:blipFill>
        <p:spPr>
          <a:xfrm>
            <a:off x="670707" y="557821"/>
            <a:ext cx="10850423" cy="69527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Image 2" descr="preencoded.png"/>
          <p:cNvPicPr>
            <a:picLocks noChangeAspect="1"/>
          </p:cNvPicPr>
          <p:nvPr/>
        </p:nvPicPr>
        <p:blipFill>
          <a:blip r:embed="rId4"/>
          <a:stretch>
            <a:fillRect/>
          </a:stretch>
        </p:blipFill>
        <p:spPr>
          <a:xfrm>
            <a:off x="499369" y="1498107"/>
            <a:ext cx="5463408" cy="3429000"/>
          </a:xfrm>
          <a:prstGeom prst="rect">
            <a:avLst/>
          </a:prstGeom>
        </p:spPr>
      </p:pic>
      <p:pic>
        <p:nvPicPr>
          <p:cNvPr id="5" name="Image 3" descr="preencoded.png"/>
          <p:cNvPicPr>
            <a:picLocks noChangeAspect="1"/>
          </p:cNvPicPr>
          <p:nvPr/>
        </p:nvPicPr>
        <p:blipFill>
          <a:blip r:embed="rId5"/>
          <a:stretch>
            <a:fillRect/>
          </a:stretch>
        </p:blipFill>
        <p:spPr>
          <a:xfrm>
            <a:off x="749053" y="1747791"/>
            <a:ext cx="482723" cy="586498"/>
          </a:xfrm>
          <a:prstGeom prst="rect">
            <a:avLst/>
          </a:prstGeom>
        </p:spPr>
      </p:pic>
      <p:pic>
        <p:nvPicPr>
          <p:cNvPr id="6" name="Image 4" descr="preencoded.png"/>
          <p:cNvPicPr>
            <a:picLocks noChangeAspect="1"/>
          </p:cNvPicPr>
          <p:nvPr/>
        </p:nvPicPr>
        <p:blipFill>
          <a:blip r:embed="rId6"/>
          <a:stretch>
            <a:fillRect/>
          </a:stretch>
        </p:blipFill>
        <p:spPr>
          <a:xfrm>
            <a:off x="882218" y="1880956"/>
            <a:ext cx="216393" cy="299621"/>
          </a:xfrm>
          <a:prstGeom prst="rect">
            <a:avLst/>
          </a:prstGeom>
        </p:spPr>
      </p:pic>
      <p:pic>
        <p:nvPicPr>
          <p:cNvPr id="7" name="Image 5" descr="preencoded.png"/>
          <p:cNvPicPr>
            <a:picLocks noChangeAspect="1"/>
          </p:cNvPicPr>
          <p:nvPr/>
        </p:nvPicPr>
        <p:blipFill>
          <a:blip r:embed="rId7"/>
          <a:stretch>
            <a:fillRect/>
          </a:stretch>
        </p:blipFill>
        <p:spPr>
          <a:xfrm>
            <a:off x="5130784" y="1696991"/>
            <a:ext cx="599242" cy="266460"/>
          </a:xfrm>
          <a:prstGeom prst="rect">
            <a:avLst/>
          </a:prstGeom>
        </p:spPr>
      </p:pic>
      <p:pic>
        <p:nvPicPr>
          <p:cNvPr id="8" name="Image 6" descr="preencoded.png"/>
          <p:cNvPicPr>
            <a:picLocks noChangeAspect="1"/>
          </p:cNvPicPr>
          <p:nvPr/>
        </p:nvPicPr>
        <p:blipFill>
          <a:blip r:embed="rId8"/>
          <a:stretch>
            <a:fillRect/>
          </a:stretch>
        </p:blipFill>
        <p:spPr>
          <a:xfrm>
            <a:off x="749053" y="2933532"/>
            <a:ext cx="4964039" cy="228617"/>
          </a:xfrm>
          <a:prstGeom prst="rect">
            <a:avLst/>
          </a:prstGeom>
        </p:spPr>
      </p:pic>
      <p:pic>
        <p:nvPicPr>
          <p:cNvPr id="9" name="Image 7" descr="preencoded.png"/>
          <p:cNvPicPr>
            <a:picLocks noChangeAspect="1"/>
          </p:cNvPicPr>
          <p:nvPr/>
        </p:nvPicPr>
        <p:blipFill>
          <a:blip r:embed="rId9"/>
          <a:stretch>
            <a:fillRect/>
          </a:stretch>
        </p:blipFill>
        <p:spPr>
          <a:xfrm>
            <a:off x="6229107" y="1498107"/>
            <a:ext cx="5463408" cy="3429000"/>
          </a:xfrm>
          <a:prstGeom prst="rect">
            <a:avLst/>
          </a:prstGeom>
        </p:spPr>
      </p:pic>
      <p:pic>
        <p:nvPicPr>
          <p:cNvPr id="10" name="Image 8" descr="preencoded.png"/>
          <p:cNvPicPr>
            <a:picLocks noChangeAspect="1"/>
          </p:cNvPicPr>
          <p:nvPr/>
        </p:nvPicPr>
        <p:blipFill>
          <a:blip r:embed="rId10"/>
          <a:stretch>
            <a:fillRect/>
          </a:stretch>
        </p:blipFill>
        <p:spPr>
          <a:xfrm>
            <a:off x="6478792" y="1747791"/>
            <a:ext cx="624211" cy="586498"/>
          </a:xfrm>
          <a:prstGeom prst="rect">
            <a:avLst/>
          </a:prstGeom>
        </p:spPr>
      </p:pic>
      <p:pic>
        <p:nvPicPr>
          <p:cNvPr id="11" name="Image 9" descr="preencoded.png"/>
          <p:cNvPicPr>
            <a:picLocks noChangeAspect="1"/>
          </p:cNvPicPr>
          <p:nvPr/>
        </p:nvPicPr>
        <p:blipFill>
          <a:blip r:embed="rId11"/>
          <a:stretch>
            <a:fillRect/>
          </a:stretch>
        </p:blipFill>
        <p:spPr>
          <a:xfrm>
            <a:off x="6611957" y="1880956"/>
            <a:ext cx="357881" cy="299621"/>
          </a:xfrm>
          <a:prstGeom prst="rect">
            <a:avLst/>
          </a:prstGeom>
        </p:spPr>
      </p:pic>
      <p:pic>
        <p:nvPicPr>
          <p:cNvPr id="12" name="Image 10" descr="preencoded.png"/>
          <p:cNvPicPr>
            <a:picLocks noChangeAspect="1"/>
          </p:cNvPicPr>
          <p:nvPr/>
        </p:nvPicPr>
        <p:blipFill>
          <a:blip r:embed="rId12"/>
          <a:stretch>
            <a:fillRect/>
          </a:stretch>
        </p:blipFill>
        <p:spPr>
          <a:xfrm>
            <a:off x="10710423" y="1709745"/>
            <a:ext cx="732408" cy="266460"/>
          </a:xfrm>
          <a:prstGeom prst="rect">
            <a:avLst/>
          </a:prstGeom>
        </p:spPr>
      </p:pic>
      <p:pic>
        <p:nvPicPr>
          <p:cNvPr id="13" name="Image 11" descr="preencoded.png"/>
          <p:cNvPicPr>
            <a:picLocks noChangeAspect="1"/>
          </p:cNvPicPr>
          <p:nvPr/>
        </p:nvPicPr>
        <p:blipFill>
          <a:blip r:embed="rId13"/>
          <a:stretch>
            <a:fillRect/>
          </a:stretch>
        </p:blipFill>
        <p:spPr>
          <a:xfrm>
            <a:off x="6478792" y="2933532"/>
            <a:ext cx="4964039" cy="228617"/>
          </a:xfrm>
          <a:prstGeom prst="rect">
            <a:avLst/>
          </a:prstGeom>
        </p:spPr>
      </p:pic>
      <p:sp>
        <p:nvSpPr>
          <p:cNvPr id="20" name="Text 1"/>
          <p:cNvSpPr/>
          <p:nvPr/>
        </p:nvSpPr>
        <p:spPr>
          <a:xfrm>
            <a:off x="507809" y="879279"/>
            <a:ext cx="11193147" cy="233039"/>
          </a:xfrm>
          <a:prstGeom prst="rect">
            <a:avLst/>
          </a:prstGeom>
          <a:noFill/>
          <a:ln/>
        </p:spPr>
        <p:txBody>
          <a:bodyPr vert="horz" wrap="square" lIns="0" tIns="0" rIns="0" bIns="0" rtlCol="0" anchor="t"/>
          <a:lstStyle/>
          <a:p>
            <a:pPr marL="0" indent="0">
              <a:lnSpc>
                <a:spcPts val="1835"/>
              </a:lnSpc>
              <a:buNone/>
            </a:pPr>
            <a:r>
              <a:rPr lang="ja-JP" altLang="en-US" sz="1500" dirty="0">
                <a:latin typeface="Noto+Sans+JP" pitchFamily="34" charset="0"/>
                <a:ea typeface="Noto+Sans+JP" pitchFamily="34" charset="-122"/>
                <a:cs typeface="Noto+Sans+JP" pitchFamily="34" charset="-120"/>
              </a:rPr>
              <a:t>教育の質の保証を図るための措置</a:t>
            </a:r>
            <a:endParaRPr lang="en-US" sz="1500" dirty="0"/>
          </a:p>
        </p:txBody>
      </p:sp>
      <p:sp>
        <p:nvSpPr>
          <p:cNvPr id="21" name="Text 2"/>
          <p:cNvSpPr/>
          <p:nvPr/>
        </p:nvSpPr>
        <p:spPr>
          <a:xfrm>
            <a:off x="5213724" y="1747791"/>
            <a:ext cx="719091" cy="266460"/>
          </a:xfrm>
          <a:prstGeom prst="rect">
            <a:avLst/>
          </a:prstGeom>
          <a:noFill/>
          <a:ln/>
        </p:spPr>
        <p:txBody>
          <a:bodyPr vert="horz" wrap="square" lIns="0" tIns="0" rIns="0" bIns="0" rtlCol="0" anchor="t"/>
          <a:lstStyle/>
          <a:p>
            <a:pPr marL="0" indent="0">
              <a:lnSpc>
                <a:spcPts val="1575"/>
              </a:lnSpc>
              <a:buNone/>
            </a:pPr>
            <a:r>
              <a:rPr lang="en-US" sz="1050" b="1" dirty="0">
                <a:solidFill>
                  <a:srgbClr val="FFFFFF"/>
                </a:solidFill>
                <a:latin typeface="Noto+Sans+JP" pitchFamily="34" charset="0"/>
                <a:ea typeface="Noto+Sans+JP" pitchFamily="34" charset="-122"/>
                <a:cs typeface="Noto+Sans+JP" pitchFamily="34" charset="-120"/>
              </a:rPr>
              <a:t>義務化</a:t>
            </a:r>
            <a:endParaRPr lang="en-US" sz="1050" dirty="0"/>
          </a:p>
        </p:txBody>
      </p:sp>
      <p:sp>
        <p:nvSpPr>
          <p:cNvPr id="22" name="Text 3"/>
          <p:cNvSpPr/>
          <p:nvPr/>
        </p:nvSpPr>
        <p:spPr>
          <a:xfrm>
            <a:off x="749053" y="2534037"/>
            <a:ext cx="4964039" cy="266330"/>
          </a:xfrm>
          <a:prstGeom prst="rect">
            <a:avLst/>
          </a:prstGeom>
          <a:noFill/>
          <a:ln/>
        </p:spPr>
        <p:txBody>
          <a:bodyPr vert="horz" wrap="square" lIns="0" tIns="0" rIns="0" bIns="0" rtlCol="0" anchor="t"/>
          <a:lstStyle/>
          <a:p>
            <a:pPr marL="0" indent="0">
              <a:lnSpc>
                <a:spcPts val="2097"/>
              </a:lnSpc>
              <a:buNone/>
            </a:pPr>
            <a:r>
              <a:rPr lang="en-US" sz="1800" b="1" dirty="0">
                <a:solidFill>
                  <a:srgbClr val="1A1A1A"/>
                </a:solidFill>
                <a:latin typeface="Noto+Sans+JP" pitchFamily="34" charset="0"/>
                <a:ea typeface="Noto+Sans+JP" pitchFamily="34" charset="-122"/>
                <a:cs typeface="Noto+Sans+JP" pitchFamily="34" charset="-120"/>
              </a:rPr>
              <a:t>自己点検・評価の実施</a:t>
            </a:r>
            <a:endParaRPr lang="en-US" sz="1800" dirty="0"/>
          </a:p>
        </p:txBody>
      </p:sp>
      <p:sp>
        <p:nvSpPr>
          <p:cNvPr id="23" name="Text 4"/>
          <p:cNvSpPr/>
          <p:nvPr/>
        </p:nvSpPr>
        <p:spPr>
          <a:xfrm>
            <a:off x="848927" y="2933532"/>
            <a:ext cx="4964039" cy="228617"/>
          </a:xfrm>
          <a:prstGeom prst="rect">
            <a:avLst/>
          </a:prstGeom>
          <a:noFill/>
          <a:ln/>
        </p:spPr>
        <p:txBody>
          <a:bodyPr vert="horz" wrap="square" lIns="0" tIns="0" rIns="0" bIns="0" rtlCol="0" anchor="t"/>
          <a:lstStyle/>
          <a:p>
            <a:pPr marL="0" indent="0">
              <a:lnSpc>
                <a:spcPts val="1800"/>
              </a:lnSpc>
              <a:buNone/>
            </a:pPr>
            <a:r>
              <a:rPr lang="en-US" sz="1200" b="1" dirty="0">
                <a:latin typeface="Noto+Sans+JP" pitchFamily="34" charset="0"/>
                <a:ea typeface="Noto+Sans+JP" pitchFamily="34" charset="-122"/>
                <a:cs typeface="Noto+Sans+JP" pitchFamily="34" charset="-120"/>
              </a:rPr>
              <a:t>大学と同等の項目で義務付け</a:t>
            </a:r>
            <a:endParaRPr lang="en-US" sz="1200" dirty="0"/>
          </a:p>
        </p:txBody>
      </p:sp>
      <p:sp>
        <p:nvSpPr>
          <p:cNvPr id="24" name="Text 5"/>
          <p:cNvSpPr/>
          <p:nvPr/>
        </p:nvSpPr>
        <p:spPr>
          <a:xfrm>
            <a:off x="725010" y="3295315"/>
            <a:ext cx="5985699" cy="228617"/>
          </a:xfrm>
          <a:prstGeom prst="rect">
            <a:avLst/>
          </a:prstGeom>
          <a:noFill/>
          <a:ln/>
        </p:spPr>
        <p:txBody>
          <a:bodyPr vert="horz" wrap="square" lIns="0" tIns="0" rIns="0" bIns="0" rtlCol="0" anchor="t"/>
          <a:lstStyle/>
          <a:p>
            <a:pPr marL="342900" indent="-342900" algn="l">
              <a:lnSpc>
                <a:spcPts val="1800"/>
              </a:lnSpc>
              <a:buSzPct val="100000"/>
              <a:buChar char="•"/>
            </a:pPr>
            <a:r>
              <a:rPr lang="en-US" sz="1200" dirty="0">
                <a:latin typeface="Noto Sans JP" panose="020B0200000000000000" pitchFamily="50" charset="-128"/>
                <a:ea typeface="Noto Sans JP" panose="020B0200000000000000" pitchFamily="50" charset="-128"/>
                <a:cs typeface="Noto+Sans+JP" pitchFamily="34" charset="-120"/>
              </a:rPr>
              <a:t>教育活動、学修成果、学校運営等の点検</a:t>
            </a:r>
            <a:endParaRPr lang="en-US" sz="1200" dirty="0">
              <a:latin typeface="Noto Sans JP" panose="020B0200000000000000" pitchFamily="50" charset="-128"/>
              <a:ea typeface="Noto Sans JP" panose="020B0200000000000000" pitchFamily="50" charset="-128"/>
            </a:endParaRPr>
          </a:p>
        </p:txBody>
      </p:sp>
      <p:sp>
        <p:nvSpPr>
          <p:cNvPr id="25" name="Text 6"/>
          <p:cNvSpPr/>
          <p:nvPr/>
        </p:nvSpPr>
        <p:spPr>
          <a:xfrm>
            <a:off x="725010" y="3590515"/>
            <a:ext cx="5985699" cy="228617"/>
          </a:xfrm>
          <a:prstGeom prst="rect">
            <a:avLst/>
          </a:prstGeom>
          <a:noFill/>
          <a:ln/>
        </p:spPr>
        <p:txBody>
          <a:bodyPr vert="horz" wrap="square" lIns="0" tIns="0" rIns="0" bIns="0" rtlCol="0" anchor="t"/>
          <a:lstStyle/>
          <a:p>
            <a:pPr marL="342900" indent="-342900" algn="l">
              <a:lnSpc>
                <a:spcPts val="1800"/>
              </a:lnSpc>
              <a:buSzPct val="100000"/>
              <a:buChar char="•"/>
            </a:pPr>
            <a:r>
              <a:rPr lang="en-US" sz="1200" dirty="0">
                <a:latin typeface="Noto Sans JP" panose="020B0200000000000000" pitchFamily="50" charset="-128"/>
                <a:ea typeface="Noto Sans JP" panose="020B0200000000000000" pitchFamily="50" charset="-128"/>
                <a:cs typeface="Noto+Sans+JP" pitchFamily="34" charset="-120"/>
              </a:rPr>
              <a:t>自ら教育の質を管理・向上させる体制の構築</a:t>
            </a:r>
            <a:endParaRPr lang="en-US" sz="1200" dirty="0">
              <a:latin typeface="Noto Sans JP" panose="020B0200000000000000" pitchFamily="50" charset="-128"/>
              <a:ea typeface="Noto Sans JP" panose="020B0200000000000000" pitchFamily="50" charset="-128"/>
            </a:endParaRPr>
          </a:p>
        </p:txBody>
      </p:sp>
      <p:sp>
        <p:nvSpPr>
          <p:cNvPr id="26" name="Text 7"/>
          <p:cNvSpPr/>
          <p:nvPr/>
        </p:nvSpPr>
        <p:spPr>
          <a:xfrm>
            <a:off x="725010" y="3885715"/>
            <a:ext cx="4988083" cy="228617"/>
          </a:xfrm>
          <a:prstGeom prst="rect">
            <a:avLst/>
          </a:prstGeom>
          <a:noFill/>
          <a:ln/>
        </p:spPr>
        <p:txBody>
          <a:bodyPr vert="horz" wrap="square" lIns="0" tIns="0" rIns="0" bIns="0" rtlCol="0" anchor="t"/>
          <a:lstStyle/>
          <a:p>
            <a:pPr marL="342900" indent="-342900" algn="l">
              <a:lnSpc>
                <a:spcPts val="1800"/>
              </a:lnSpc>
              <a:buSzPct val="100000"/>
              <a:buChar char="•"/>
            </a:pPr>
            <a:r>
              <a:rPr lang="en-US" sz="1200" dirty="0">
                <a:latin typeface="Noto Sans JP" panose="020B0200000000000000" pitchFamily="50" charset="-128"/>
                <a:ea typeface="Noto Sans JP" panose="020B0200000000000000" pitchFamily="50" charset="-128"/>
                <a:cs typeface="Noto+Sans+JP" pitchFamily="34" charset="-120"/>
              </a:rPr>
              <a:t>結果の公表による透明性の確保</a:t>
            </a:r>
            <a:endParaRPr lang="en-US" sz="1200" dirty="0">
              <a:latin typeface="Noto Sans JP" panose="020B0200000000000000" pitchFamily="50" charset="-128"/>
              <a:ea typeface="Noto Sans JP" panose="020B0200000000000000" pitchFamily="50" charset="-128"/>
            </a:endParaRPr>
          </a:p>
        </p:txBody>
      </p:sp>
      <p:sp>
        <p:nvSpPr>
          <p:cNvPr id="27" name="Text 8"/>
          <p:cNvSpPr/>
          <p:nvPr/>
        </p:nvSpPr>
        <p:spPr>
          <a:xfrm>
            <a:off x="10810297" y="1747791"/>
            <a:ext cx="878889" cy="266460"/>
          </a:xfrm>
          <a:prstGeom prst="rect">
            <a:avLst/>
          </a:prstGeom>
          <a:noFill/>
          <a:ln/>
        </p:spPr>
        <p:txBody>
          <a:bodyPr vert="horz" wrap="square" lIns="0" tIns="0" rIns="0" bIns="0" rtlCol="0" anchor="t"/>
          <a:lstStyle/>
          <a:p>
            <a:pPr marL="0" indent="0">
              <a:lnSpc>
                <a:spcPts val="1575"/>
              </a:lnSpc>
              <a:buNone/>
            </a:pPr>
            <a:r>
              <a:rPr lang="en-US" sz="1050" b="1" dirty="0">
                <a:solidFill>
                  <a:srgbClr val="FFFFFF"/>
                </a:solidFill>
                <a:latin typeface="Noto+Sans+JP" pitchFamily="34" charset="0"/>
                <a:ea typeface="Noto+Sans+JP" pitchFamily="34" charset="-122"/>
                <a:cs typeface="Noto+Sans+JP" pitchFamily="34" charset="-120"/>
              </a:rPr>
              <a:t>努力義務</a:t>
            </a:r>
            <a:endParaRPr lang="en-US" sz="1050" dirty="0"/>
          </a:p>
        </p:txBody>
      </p:sp>
      <p:sp>
        <p:nvSpPr>
          <p:cNvPr id="28" name="Text 9"/>
          <p:cNvSpPr/>
          <p:nvPr/>
        </p:nvSpPr>
        <p:spPr>
          <a:xfrm>
            <a:off x="6478792" y="2534037"/>
            <a:ext cx="4964039" cy="266330"/>
          </a:xfrm>
          <a:prstGeom prst="rect">
            <a:avLst/>
          </a:prstGeom>
          <a:noFill/>
          <a:ln/>
        </p:spPr>
        <p:txBody>
          <a:bodyPr vert="horz" wrap="square" lIns="0" tIns="0" rIns="0" bIns="0" rtlCol="0" anchor="t"/>
          <a:lstStyle/>
          <a:p>
            <a:pPr marL="0" indent="0">
              <a:lnSpc>
                <a:spcPts val="2097"/>
              </a:lnSpc>
              <a:buNone/>
            </a:pPr>
            <a:r>
              <a:rPr lang="en-US" sz="1800" b="1" dirty="0" err="1">
                <a:solidFill>
                  <a:srgbClr val="1A1A1A"/>
                </a:solidFill>
                <a:latin typeface="Noto+Sans+JP" pitchFamily="34" charset="0"/>
                <a:ea typeface="Noto+Sans+JP" pitchFamily="34" charset="-122"/>
                <a:cs typeface="Noto+Sans+JP" pitchFamily="34" charset="-120"/>
              </a:rPr>
              <a:t>外部の識見</a:t>
            </a:r>
            <a:r>
              <a:rPr lang="ja-JP" altLang="en-US" sz="1800" b="1" dirty="0">
                <a:solidFill>
                  <a:srgbClr val="1A1A1A"/>
                </a:solidFill>
                <a:latin typeface="Noto+Sans+JP" pitchFamily="34" charset="0"/>
                <a:ea typeface="Noto+Sans+JP" pitchFamily="34" charset="-122"/>
                <a:cs typeface="Noto+Sans+JP" pitchFamily="34" charset="-120"/>
              </a:rPr>
              <a:t>を有する</a:t>
            </a:r>
            <a:r>
              <a:rPr lang="en-US" sz="1800" b="1" dirty="0" err="1">
                <a:solidFill>
                  <a:srgbClr val="1A1A1A"/>
                </a:solidFill>
                <a:latin typeface="Noto+Sans+JP" pitchFamily="34" charset="0"/>
                <a:ea typeface="Noto+Sans+JP" pitchFamily="34" charset="-122"/>
                <a:cs typeface="Noto+Sans+JP" pitchFamily="34" charset="-120"/>
              </a:rPr>
              <a:t>者による評価</a:t>
            </a:r>
            <a:endParaRPr lang="en-US" sz="1800" dirty="0"/>
          </a:p>
        </p:txBody>
      </p:sp>
      <p:sp>
        <p:nvSpPr>
          <p:cNvPr id="29" name="Text 10"/>
          <p:cNvSpPr/>
          <p:nvPr/>
        </p:nvSpPr>
        <p:spPr>
          <a:xfrm>
            <a:off x="6578665" y="2933532"/>
            <a:ext cx="4964039" cy="228617"/>
          </a:xfrm>
          <a:prstGeom prst="rect">
            <a:avLst/>
          </a:prstGeom>
          <a:noFill/>
          <a:ln/>
        </p:spPr>
        <p:txBody>
          <a:bodyPr vert="horz" wrap="square" lIns="0" tIns="0" rIns="0" bIns="0" rtlCol="0" anchor="t"/>
          <a:lstStyle/>
          <a:p>
            <a:pPr marL="0" indent="0">
              <a:lnSpc>
                <a:spcPts val="1800"/>
              </a:lnSpc>
              <a:buNone/>
            </a:pPr>
            <a:r>
              <a:rPr lang="en-US" sz="1200" b="1" dirty="0">
                <a:latin typeface="Noto+Sans+JP" pitchFamily="34" charset="0"/>
                <a:ea typeface="Noto+Sans+JP" pitchFamily="34" charset="-122"/>
                <a:cs typeface="Noto+Sans+JP" pitchFamily="34" charset="-120"/>
              </a:rPr>
              <a:t>第三者評価の受審に努める</a:t>
            </a:r>
            <a:endParaRPr lang="en-US" sz="1200" dirty="0"/>
          </a:p>
        </p:txBody>
      </p:sp>
      <p:sp>
        <p:nvSpPr>
          <p:cNvPr id="30" name="Text 11"/>
          <p:cNvSpPr/>
          <p:nvPr/>
        </p:nvSpPr>
        <p:spPr>
          <a:xfrm>
            <a:off x="6454748" y="3295315"/>
            <a:ext cx="5985699" cy="228617"/>
          </a:xfrm>
          <a:prstGeom prst="rect">
            <a:avLst/>
          </a:prstGeom>
          <a:noFill/>
          <a:ln/>
        </p:spPr>
        <p:txBody>
          <a:bodyPr vert="horz" wrap="square" lIns="0" tIns="0" rIns="0" bIns="0" rtlCol="0" anchor="t"/>
          <a:lstStyle/>
          <a:p>
            <a:pPr marL="342900" indent="-342900" algn="l">
              <a:lnSpc>
                <a:spcPts val="1800"/>
              </a:lnSpc>
              <a:buSzPct val="100000"/>
              <a:buChar char="•"/>
            </a:pPr>
            <a:r>
              <a:rPr lang="en-US" sz="1200" dirty="0" err="1">
                <a:latin typeface="Noto Sans JP" panose="020B0200000000000000" pitchFamily="50" charset="-128"/>
                <a:ea typeface="Noto Sans JP" panose="020B0200000000000000" pitchFamily="50" charset="-128"/>
                <a:cs typeface="Noto+Sans+JP" pitchFamily="34" charset="-120"/>
              </a:rPr>
              <a:t>独立した第三者による客観的評価</a:t>
            </a:r>
            <a:endParaRPr lang="en-US" sz="1200" dirty="0">
              <a:latin typeface="Noto Sans JP" panose="020B0200000000000000" pitchFamily="50" charset="-128"/>
              <a:ea typeface="Noto Sans JP" panose="020B0200000000000000" pitchFamily="50" charset="-128"/>
            </a:endParaRPr>
          </a:p>
        </p:txBody>
      </p:sp>
      <p:sp>
        <p:nvSpPr>
          <p:cNvPr id="31" name="Text 12"/>
          <p:cNvSpPr/>
          <p:nvPr/>
        </p:nvSpPr>
        <p:spPr>
          <a:xfrm>
            <a:off x="6454748" y="3590515"/>
            <a:ext cx="5985699" cy="228617"/>
          </a:xfrm>
          <a:prstGeom prst="rect">
            <a:avLst/>
          </a:prstGeom>
          <a:noFill/>
          <a:ln/>
        </p:spPr>
        <p:txBody>
          <a:bodyPr vert="horz" wrap="square" lIns="0" tIns="0" rIns="0" bIns="0" rtlCol="0" anchor="t"/>
          <a:lstStyle/>
          <a:p>
            <a:pPr marL="342900" indent="-342900" algn="l">
              <a:lnSpc>
                <a:spcPts val="1800"/>
              </a:lnSpc>
              <a:buSzPct val="100000"/>
              <a:buChar char="•"/>
            </a:pPr>
            <a:r>
              <a:rPr lang="ja-JP" altLang="en-US" sz="1200" dirty="0">
                <a:latin typeface="Noto Sans JP" panose="020B0200000000000000" pitchFamily="50" charset="-128"/>
                <a:ea typeface="Noto Sans JP" panose="020B0200000000000000" pitchFamily="50" charset="-128"/>
                <a:cs typeface="Noto+Sans+JP" pitchFamily="34" charset="-120"/>
              </a:rPr>
              <a:t>教育水準の担保と</a:t>
            </a:r>
            <a:r>
              <a:rPr lang="en-US" sz="1200" dirty="0" err="1">
                <a:latin typeface="Noto Sans JP" panose="020B0200000000000000" pitchFamily="50" charset="-128"/>
                <a:ea typeface="Noto Sans JP" panose="020B0200000000000000" pitchFamily="50" charset="-128"/>
                <a:cs typeface="Noto+Sans+JP" pitchFamily="34" charset="-120"/>
              </a:rPr>
              <a:t>学校運営の健全化</a:t>
            </a:r>
            <a:endParaRPr lang="en-US" sz="1200" dirty="0">
              <a:latin typeface="Noto Sans JP" panose="020B0200000000000000" pitchFamily="50" charset="-128"/>
              <a:ea typeface="Noto Sans JP" panose="020B0200000000000000" pitchFamily="50" charset="-128"/>
            </a:endParaRPr>
          </a:p>
        </p:txBody>
      </p:sp>
      <p:sp>
        <p:nvSpPr>
          <p:cNvPr id="32" name="Text 13"/>
          <p:cNvSpPr/>
          <p:nvPr/>
        </p:nvSpPr>
        <p:spPr>
          <a:xfrm>
            <a:off x="8613380" y="3931490"/>
            <a:ext cx="2736542" cy="174779"/>
          </a:xfrm>
          <a:prstGeom prst="rect">
            <a:avLst/>
          </a:prstGeom>
          <a:noFill/>
          <a:ln/>
        </p:spPr>
        <p:txBody>
          <a:bodyPr vert="horz" wrap="square" lIns="0" tIns="0" rIns="0" bIns="0" rtlCol="0" anchor="t"/>
          <a:lstStyle/>
          <a:p>
            <a:pPr marL="0" indent="0" algn="l">
              <a:lnSpc>
                <a:spcPts val="1800"/>
              </a:lnSpc>
              <a:buNone/>
            </a:pPr>
            <a:r>
              <a:rPr lang="en-US" altLang="ja-JP" sz="1200" b="1" dirty="0">
                <a:solidFill>
                  <a:srgbClr val="111827"/>
                </a:solidFill>
                <a:latin typeface="Noto Sans JP" panose="020B0200000000000000" pitchFamily="50" charset="-128"/>
                <a:ea typeface="Noto Sans JP" panose="020B0200000000000000" pitchFamily="50" charset="-128"/>
                <a:cs typeface="Noto+Sans+JP" pitchFamily="34" charset="-120"/>
              </a:rPr>
              <a:t>※</a:t>
            </a:r>
            <a:r>
              <a:rPr lang="en-US" sz="1200" b="1" dirty="0" err="1">
                <a:solidFill>
                  <a:srgbClr val="111827"/>
                </a:solidFill>
                <a:latin typeface="Noto Sans JP" panose="020B0200000000000000" pitchFamily="50" charset="-128"/>
                <a:ea typeface="Noto Sans JP" panose="020B0200000000000000" pitchFamily="50" charset="-128"/>
                <a:cs typeface="Noto+Sans+JP" pitchFamily="34" charset="-120"/>
              </a:rPr>
              <a:t>認定制度において順次義務化予定</a:t>
            </a:r>
            <a:endParaRPr lang="en-US" sz="1200" dirty="0">
              <a:latin typeface="Noto Sans JP" panose="020B0200000000000000" pitchFamily="50" charset="-128"/>
              <a:ea typeface="Noto Sans JP" panose="020B0200000000000000" pitchFamily="50" charset="-128"/>
            </a:endParaRPr>
          </a:p>
        </p:txBody>
      </p:sp>
      <p:sp>
        <p:nvSpPr>
          <p:cNvPr id="38" name="Text 0">
            <a:extLst>
              <a:ext uri="{FF2B5EF4-FFF2-40B4-BE49-F238E27FC236}">
                <a16:creationId xmlns:a16="http://schemas.microsoft.com/office/drawing/2014/main" id="{E5553B8D-52BB-43E0-9AA3-A5B429C092E2}"/>
              </a:ext>
            </a:extLst>
          </p:cNvPr>
          <p:cNvSpPr/>
          <p:nvPr/>
        </p:nvSpPr>
        <p:spPr>
          <a:xfrm>
            <a:off x="499369" y="465064"/>
            <a:ext cx="10850553" cy="335355"/>
          </a:xfrm>
          <a:prstGeom prst="rect">
            <a:avLst/>
          </a:prstGeom>
          <a:noFill/>
          <a:ln/>
        </p:spPr>
        <p:txBody>
          <a:bodyPr vert="horz" wrap="square" lIns="0" tIns="0" rIns="0" bIns="0" rtlCol="0" anchor="t"/>
          <a:lstStyle/>
          <a:p>
            <a:pPr marL="0" indent="0">
              <a:lnSpc>
                <a:spcPts val="2641"/>
              </a:lnSpc>
              <a:buNone/>
            </a:pPr>
            <a:r>
              <a:rPr lang="en-US" sz="2250" b="1" dirty="0" err="1">
                <a:solidFill>
                  <a:srgbClr val="111827"/>
                </a:solidFill>
                <a:latin typeface="Noto Sans JP" panose="020B0200000000000000" pitchFamily="50" charset="-128"/>
                <a:ea typeface="Noto Sans JP" panose="020B0200000000000000" pitchFamily="50" charset="-128"/>
                <a:cs typeface="Noto+Sans+JP" pitchFamily="34" charset="-120"/>
              </a:rPr>
              <a:t>法改正による主な措置</a:t>
            </a:r>
            <a:r>
              <a:rPr lang="ja-JP" altLang="en-US" sz="2250" b="1" dirty="0">
                <a:solidFill>
                  <a:srgbClr val="111827"/>
                </a:solidFill>
                <a:latin typeface="Noto Sans JP" panose="020B0200000000000000" pitchFamily="50" charset="-128"/>
                <a:ea typeface="Noto Sans JP" panose="020B0200000000000000" pitchFamily="50" charset="-128"/>
                <a:cs typeface="Noto+Sans+JP" pitchFamily="34" charset="-120"/>
              </a:rPr>
              <a:t>（３）</a:t>
            </a:r>
            <a:endParaRPr lang="en-US" sz="2700" dirty="0">
              <a:latin typeface="Noto Sans JP" panose="020B0200000000000000" pitchFamily="50" charset="-128"/>
              <a:ea typeface="Noto Sans JP" panose="020B0200000000000000" pitchFamily="50" charset="-128"/>
            </a:endParaRPr>
          </a:p>
        </p:txBody>
      </p:sp>
      <p:pic>
        <p:nvPicPr>
          <p:cNvPr id="40" name="Image 1" descr="preencoded.png">
            <a:extLst>
              <a:ext uri="{FF2B5EF4-FFF2-40B4-BE49-F238E27FC236}">
                <a16:creationId xmlns:a16="http://schemas.microsoft.com/office/drawing/2014/main" id="{5E558BB7-A3F3-4F5C-A8D9-A56D3B55DE57}"/>
              </a:ext>
            </a:extLst>
          </p:cNvPr>
          <p:cNvPicPr>
            <a:picLocks noChangeAspect="1"/>
          </p:cNvPicPr>
          <p:nvPr/>
        </p:nvPicPr>
        <p:blipFill>
          <a:blip r:embed="rId14"/>
          <a:stretch>
            <a:fillRect/>
          </a:stretch>
        </p:blipFill>
        <p:spPr>
          <a:xfrm>
            <a:off x="491044" y="486059"/>
            <a:ext cx="11193147" cy="74107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4" name="Text 0"/>
          <p:cNvSpPr/>
          <p:nvPr/>
        </p:nvSpPr>
        <p:spPr>
          <a:xfrm>
            <a:off x="571500" y="618512"/>
            <a:ext cx="11049000" cy="342900"/>
          </a:xfrm>
          <a:prstGeom prst="rect">
            <a:avLst/>
          </a:prstGeom>
          <a:noFill/>
          <a:ln/>
        </p:spPr>
        <p:txBody>
          <a:bodyPr vert="horz" wrap="square" lIns="0" tIns="0" rIns="0" bIns="0" rtlCol="0" anchor="t"/>
          <a:lstStyle/>
          <a:p>
            <a:pPr marL="0" indent="0">
              <a:lnSpc>
                <a:spcPts val="2700"/>
              </a:lnSpc>
              <a:buNone/>
            </a:pPr>
            <a:r>
              <a:rPr lang="ja-JP" altLang="en-US" sz="2250" b="1" dirty="0">
                <a:solidFill>
                  <a:srgbClr val="111827"/>
                </a:solidFill>
                <a:latin typeface="Noto Sans JP" panose="020B0200000000000000" pitchFamily="50" charset="-128"/>
                <a:ea typeface="Noto Sans JP" panose="020B0200000000000000" pitchFamily="50" charset="-128"/>
                <a:cs typeface="Noto Sans JP" pitchFamily="34" charset="-120"/>
              </a:rPr>
              <a:t>職業教育体系の確立に向けて</a:t>
            </a:r>
            <a:endParaRPr lang="en-US" sz="2250" dirty="0">
              <a:latin typeface="Noto Sans JP" panose="020B0200000000000000" pitchFamily="50" charset="-128"/>
              <a:ea typeface="Noto Sans JP" panose="020B0200000000000000" pitchFamily="50" charset="-128"/>
            </a:endParaRPr>
          </a:p>
        </p:txBody>
      </p:sp>
      <p:pic>
        <p:nvPicPr>
          <p:cNvPr id="33" name="Image 1" descr="preencoded.png">
            <a:extLst>
              <a:ext uri="{FF2B5EF4-FFF2-40B4-BE49-F238E27FC236}">
                <a16:creationId xmlns:a16="http://schemas.microsoft.com/office/drawing/2014/main" id="{0453194B-F429-4406-AB48-0F58859C085A}"/>
              </a:ext>
            </a:extLst>
          </p:cNvPr>
          <p:cNvPicPr>
            <a:picLocks noChangeAspect="1"/>
          </p:cNvPicPr>
          <p:nvPr/>
        </p:nvPicPr>
        <p:blipFill>
          <a:blip r:embed="rId4"/>
          <a:stretch>
            <a:fillRect/>
          </a:stretch>
        </p:blipFill>
        <p:spPr>
          <a:xfrm>
            <a:off x="574548" y="378871"/>
            <a:ext cx="11049000" cy="718457"/>
          </a:xfrm>
          <a:prstGeom prst="rect">
            <a:avLst/>
          </a:prstGeom>
        </p:spPr>
      </p:pic>
      <p:pic>
        <p:nvPicPr>
          <p:cNvPr id="34" name="Image 2" descr="preencoded.png">
            <a:extLst>
              <a:ext uri="{FF2B5EF4-FFF2-40B4-BE49-F238E27FC236}">
                <a16:creationId xmlns:a16="http://schemas.microsoft.com/office/drawing/2014/main" id="{1E334812-7835-49A6-B2E4-9D61383BFE91}"/>
              </a:ext>
            </a:extLst>
          </p:cNvPr>
          <p:cNvPicPr>
            <a:picLocks noChangeAspect="1"/>
          </p:cNvPicPr>
          <p:nvPr/>
        </p:nvPicPr>
        <p:blipFill>
          <a:blip r:embed="rId5"/>
          <a:stretch>
            <a:fillRect/>
          </a:stretch>
        </p:blipFill>
        <p:spPr>
          <a:xfrm>
            <a:off x="342900" y="1336969"/>
            <a:ext cx="5673852" cy="1602724"/>
          </a:xfrm>
          <a:prstGeom prst="rect">
            <a:avLst/>
          </a:prstGeom>
        </p:spPr>
      </p:pic>
      <p:sp>
        <p:nvSpPr>
          <p:cNvPr id="32" name="Text 22">
            <a:extLst>
              <a:ext uri="{FF2B5EF4-FFF2-40B4-BE49-F238E27FC236}">
                <a16:creationId xmlns:a16="http://schemas.microsoft.com/office/drawing/2014/main" id="{957DF767-C1AE-4F74-BF98-FFD5E26C2B50}"/>
              </a:ext>
            </a:extLst>
          </p:cNvPr>
          <p:cNvSpPr/>
          <p:nvPr/>
        </p:nvSpPr>
        <p:spPr>
          <a:xfrm>
            <a:off x="727710" y="1437553"/>
            <a:ext cx="5974842" cy="1520428"/>
          </a:xfrm>
          <a:prstGeom prst="rect">
            <a:avLst/>
          </a:prstGeom>
          <a:noFill/>
          <a:ln/>
        </p:spPr>
        <p:txBody>
          <a:bodyPr vert="horz" wrap="square" lIns="0" tIns="0" rIns="0" bIns="0" rtlCol="0" anchor="t"/>
          <a:lstStyle/>
          <a:p>
            <a:pPr marL="0" indent="0">
              <a:lnSpc>
                <a:spcPts val="2194"/>
              </a:lnSpc>
              <a:buNone/>
            </a:pPr>
            <a:r>
              <a:rPr lang="ja-JP" altLang="en-US" sz="1500" b="1" dirty="0">
                <a:latin typeface="Noto Sans JP" pitchFamily="34" charset="0"/>
                <a:ea typeface="Noto Sans JP" pitchFamily="34" charset="-122"/>
                <a:cs typeface="Noto Sans JP" pitchFamily="34" charset="-120"/>
              </a:rPr>
              <a:t>学校教育法の改正</a:t>
            </a:r>
            <a:endParaRPr lang="en-US" sz="1500" b="1" dirty="0">
              <a:latin typeface="Noto Sans JP" pitchFamily="34" charset="0"/>
              <a:ea typeface="Noto Sans JP" pitchFamily="34" charset="-122"/>
              <a:cs typeface="Noto Sans JP" pitchFamily="34" charset="-120"/>
            </a:endParaRPr>
          </a:p>
          <a:p>
            <a:pPr marL="0" indent="0">
              <a:lnSpc>
                <a:spcPts val="2194"/>
              </a:lnSpc>
              <a:buNone/>
            </a:pPr>
            <a:r>
              <a:rPr lang="ja-JP" altLang="en-US" sz="1200" dirty="0">
                <a:latin typeface="Noto Sans JP" pitchFamily="34" charset="0"/>
                <a:ea typeface="Noto Sans JP" pitchFamily="34" charset="-122"/>
                <a:cs typeface="Noto Sans JP" pitchFamily="34" charset="-120"/>
              </a:rPr>
              <a:t>・</a:t>
            </a:r>
            <a:r>
              <a:rPr lang="en-US" sz="1200" dirty="0" err="1">
                <a:latin typeface="Noto Sans JP" pitchFamily="34" charset="0"/>
                <a:ea typeface="Noto Sans JP" pitchFamily="34" charset="-122"/>
                <a:cs typeface="Noto Sans JP" pitchFamily="34" charset="-120"/>
              </a:rPr>
              <a:t>専修学校振興構想懇談会</a:t>
            </a:r>
            <a:r>
              <a:rPr lang="ja-JP" altLang="en-US" sz="1200" dirty="0">
                <a:latin typeface="Noto Sans JP" pitchFamily="34" charset="0"/>
                <a:ea typeface="Noto Sans JP" pitchFamily="34" charset="-122"/>
                <a:cs typeface="Noto Sans JP" pitchFamily="34" charset="-120"/>
              </a:rPr>
              <a:t> 専門学校検討部会</a:t>
            </a:r>
            <a:r>
              <a:rPr lang="en-US" sz="1200" dirty="0" err="1">
                <a:latin typeface="Noto Sans JP" pitchFamily="34" charset="0"/>
                <a:ea typeface="Noto Sans JP" pitchFamily="34" charset="-122"/>
                <a:cs typeface="Noto Sans JP" pitchFamily="34" charset="-120"/>
              </a:rPr>
              <a:t>からの提言が、文部科学省の</a:t>
            </a:r>
            <a:endParaRPr lang="en-US" sz="1200" dirty="0">
              <a:latin typeface="Noto Sans JP" pitchFamily="34" charset="0"/>
              <a:ea typeface="Noto Sans JP" pitchFamily="34" charset="-122"/>
              <a:cs typeface="Noto Sans JP" pitchFamily="34" charset="-120"/>
            </a:endParaRPr>
          </a:p>
          <a:p>
            <a:pPr marL="0" indent="0">
              <a:lnSpc>
                <a:spcPts val="2194"/>
              </a:lnSpc>
              <a:buNone/>
            </a:pPr>
            <a:r>
              <a:rPr lang="ja-JP" altLang="en-US" sz="1200" dirty="0">
                <a:latin typeface="Noto Sans JP" pitchFamily="34" charset="0"/>
                <a:ea typeface="Noto Sans JP" pitchFamily="34" charset="-122"/>
                <a:cs typeface="Noto Sans JP" pitchFamily="34" charset="-120"/>
              </a:rPr>
              <a:t>　</a:t>
            </a:r>
            <a:r>
              <a:rPr lang="en-US" sz="1200" dirty="0" err="1">
                <a:latin typeface="Noto Sans JP" pitchFamily="34" charset="0"/>
                <a:ea typeface="Noto Sans JP" pitchFamily="34" charset="-122"/>
                <a:cs typeface="Noto Sans JP" pitchFamily="34" charset="-120"/>
              </a:rPr>
              <a:t>審議を経て、半世紀ぶりの大きな制度改革へと結実</a:t>
            </a:r>
            <a:endParaRPr lang="en-US" sz="1200" dirty="0">
              <a:latin typeface="Noto Sans JP" pitchFamily="34" charset="0"/>
              <a:ea typeface="Noto Sans JP" pitchFamily="34" charset="-122"/>
              <a:cs typeface="Noto Sans JP" pitchFamily="34" charset="-120"/>
            </a:endParaRPr>
          </a:p>
          <a:p>
            <a:pPr marL="0" indent="0">
              <a:lnSpc>
                <a:spcPts val="2194"/>
              </a:lnSpc>
              <a:buNone/>
            </a:pPr>
            <a:r>
              <a:rPr lang="ja-JP" altLang="en-US" sz="1200" dirty="0">
                <a:latin typeface="Noto Sans JP" pitchFamily="34" charset="0"/>
                <a:ea typeface="Noto Sans JP" pitchFamily="34" charset="-122"/>
                <a:cs typeface="Noto Sans JP" pitchFamily="34" charset="-120"/>
              </a:rPr>
              <a:t>・高等教育機関としての</a:t>
            </a:r>
            <a:r>
              <a:rPr lang="en-US" sz="1200" dirty="0" err="1">
                <a:latin typeface="Noto Sans JP" pitchFamily="34" charset="0"/>
                <a:ea typeface="Noto Sans JP" pitchFamily="34" charset="-122"/>
                <a:cs typeface="Noto Sans JP" pitchFamily="34" charset="-120"/>
              </a:rPr>
              <a:t>専門学校の位置付けがより明確化</a:t>
            </a:r>
            <a:endParaRPr lang="en-US" sz="1200" dirty="0">
              <a:latin typeface="Noto Sans JP" pitchFamily="34" charset="0"/>
              <a:ea typeface="Noto Sans JP" pitchFamily="34" charset="-122"/>
              <a:cs typeface="Noto Sans JP" pitchFamily="34" charset="-120"/>
            </a:endParaRPr>
          </a:p>
          <a:p>
            <a:pPr marL="0" indent="0">
              <a:lnSpc>
                <a:spcPts val="2194"/>
              </a:lnSpc>
              <a:buNone/>
            </a:pPr>
            <a:r>
              <a:rPr lang="ja-JP" altLang="en-US" sz="1200" dirty="0">
                <a:latin typeface="Noto Sans JP" pitchFamily="34" charset="0"/>
                <a:ea typeface="Noto Sans JP" pitchFamily="34" charset="-122"/>
              </a:rPr>
              <a:t>・職業教育体系の確立に向けて前進</a:t>
            </a:r>
            <a:r>
              <a:rPr lang="ja-JP" altLang="en-US" sz="1200" u="sng" dirty="0">
                <a:latin typeface="Noto Sans JP" pitchFamily="34" charset="0"/>
                <a:ea typeface="Noto Sans JP" pitchFamily="34" charset="-122"/>
              </a:rPr>
              <a:t>（当協会としての成果）</a:t>
            </a:r>
            <a:endParaRPr lang="en-US" sz="1200" u="sng" dirty="0"/>
          </a:p>
        </p:txBody>
      </p:sp>
      <p:pic>
        <p:nvPicPr>
          <p:cNvPr id="15" name="グラフィックス 14" descr="銀行 単色塗りつぶし">
            <a:extLst>
              <a:ext uri="{FF2B5EF4-FFF2-40B4-BE49-F238E27FC236}">
                <a16:creationId xmlns:a16="http://schemas.microsoft.com/office/drawing/2014/main" id="{17BFEF2F-A4CC-4B62-8B0C-87E3221AB4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7670" y="1402922"/>
            <a:ext cx="320040" cy="320040"/>
          </a:xfrm>
          <a:prstGeom prst="rect">
            <a:avLst/>
          </a:prstGeom>
        </p:spPr>
      </p:pic>
      <p:pic>
        <p:nvPicPr>
          <p:cNvPr id="38" name="Image 2" descr="preencoded.png">
            <a:extLst>
              <a:ext uri="{FF2B5EF4-FFF2-40B4-BE49-F238E27FC236}">
                <a16:creationId xmlns:a16="http://schemas.microsoft.com/office/drawing/2014/main" id="{40508F99-3CE0-4692-9EE9-9E7FD4A49AC7}"/>
              </a:ext>
            </a:extLst>
          </p:cNvPr>
          <p:cNvPicPr>
            <a:picLocks noChangeAspect="1"/>
          </p:cNvPicPr>
          <p:nvPr/>
        </p:nvPicPr>
        <p:blipFill>
          <a:blip r:embed="rId5"/>
          <a:stretch>
            <a:fillRect/>
          </a:stretch>
        </p:blipFill>
        <p:spPr>
          <a:xfrm>
            <a:off x="6175248" y="1355257"/>
            <a:ext cx="5673852" cy="1602724"/>
          </a:xfrm>
          <a:prstGeom prst="rect">
            <a:avLst/>
          </a:prstGeom>
        </p:spPr>
      </p:pic>
      <p:pic>
        <p:nvPicPr>
          <p:cNvPr id="36" name="Image 3" descr="preencoded.png">
            <a:extLst>
              <a:ext uri="{FF2B5EF4-FFF2-40B4-BE49-F238E27FC236}">
                <a16:creationId xmlns:a16="http://schemas.microsoft.com/office/drawing/2014/main" id="{62567815-CF9A-4919-96ED-F1A851FC7FB1}"/>
              </a:ext>
            </a:extLst>
          </p:cNvPr>
          <p:cNvPicPr>
            <a:picLocks noChangeAspect="1"/>
          </p:cNvPicPr>
          <p:nvPr/>
        </p:nvPicPr>
        <p:blipFill>
          <a:blip r:embed="rId8"/>
          <a:stretch>
            <a:fillRect/>
          </a:stretch>
        </p:blipFill>
        <p:spPr>
          <a:xfrm>
            <a:off x="6330315" y="1437212"/>
            <a:ext cx="219075" cy="285750"/>
          </a:xfrm>
          <a:prstGeom prst="rect">
            <a:avLst/>
          </a:prstGeom>
        </p:spPr>
      </p:pic>
      <p:sp>
        <p:nvSpPr>
          <p:cNvPr id="37" name="Text 2">
            <a:extLst>
              <a:ext uri="{FF2B5EF4-FFF2-40B4-BE49-F238E27FC236}">
                <a16:creationId xmlns:a16="http://schemas.microsoft.com/office/drawing/2014/main" id="{135A36D7-23C5-4C35-B772-4E827204FA60}"/>
              </a:ext>
            </a:extLst>
          </p:cNvPr>
          <p:cNvSpPr/>
          <p:nvPr/>
        </p:nvSpPr>
        <p:spPr>
          <a:xfrm>
            <a:off x="6626732" y="1456262"/>
            <a:ext cx="4510659" cy="266700"/>
          </a:xfrm>
          <a:prstGeom prst="rect">
            <a:avLst/>
          </a:prstGeom>
          <a:noFill/>
          <a:ln/>
        </p:spPr>
        <p:txBody>
          <a:bodyPr vert="horz" wrap="square" lIns="0" tIns="0" rIns="0" bIns="0" rtlCol="0" anchor="t"/>
          <a:lstStyle/>
          <a:p>
            <a:pPr marL="0" indent="0">
              <a:lnSpc>
                <a:spcPts val="2100"/>
              </a:lnSpc>
              <a:buNone/>
            </a:pPr>
            <a:r>
              <a:rPr lang="en-US" sz="1500" b="1" dirty="0" err="1">
                <a:solidFill>
                  <a:srgbClr val="1A1A1A"/>
                </a:solidFill>
                <a:latin typeface="Noto Sans JP" pitchFamily="34" charset="0"/>
                <a:ea typeface="Noto Sans JP" pitchFamily="34" charset="-122"/>
                <a:cs typeface="Noto Sans JP" pitchFamily="34" charset="-120"/>
              </a:rPr>
              <a:t>第三者評価</a:t>
            </a:r>
            <a:r>
              <a:rPr lang="ja-JP" altLang="en-US" sz="1500" b="1" dirty="0">
                <a:solidFill>
                  <a:srgbClr val="1A1A1A"/>
                </a:solidFill>
                <a:latin typeface="Noto Sans JP" pitchFamily="34" charset="0"/>
                <a:ea typeface="Noto Sans JP" pitchFamily="34" charset="-122"/>
                <a:cs typeface="Noto Sans JP" pitchFamily="34" charset="-120"/>
              </a:rPr>
              <a:t>「努力義務化」への取り組みと</a:t>
            </a:r>
            <a:r>
              <a:rPr lang="en-US" sz="1500" b="1" dirty="0" err="1">
                <a:solidFill>
                  <a:srgbClr val="1A1A1A"/>
                </a:solidFill>
                <a:latin typeface="Noto Sans JP" pitchFamily="34" charset="0"/>
                <a:ea typeface="Noto Sans JP" pitchFamily="34" charset="-122"/>
                <a:cs typeface="Noto Sans JP" pitchFamily="34" charset="-120"/>
              </a:rPr>
              <a:t>支援</a:t>
            </a:r>
            <a:endParaRPr lang="en-US" sz="1500" dirty="0"/>
          </a:p>
        </p:txBody>
      </p:sp>
      <p:sp>
        <p:nvSpPr>
          <p:cNvPr id="39" name="Text 5">
            <a:extLst>
              <a:ext uri="{FF2B5EF4-FFF2-40B4-BE49-F238E27FC236}">
                <a16:creationId xmlns:a16="http://schemas.microsoft.com/office/drawing/2014/main" id="{5FCFBDBB-1E8C-454E-8EA9-B02DBC3E2849}"/>
              </a:ext>
            </a:extLst>
          </p:cNvPr>
          <p:cNvSpPr/>
          <p:nvPr/>
        </p:nvSpPr>
        <p:spPr>
          <a:xfrm>
            <a:off x="6664643" y="2039150"/>
            <a:ext cx="4069080" cy="228600"/>
          </a:xfrm>
          <a:prstGeom prst="rect">
            <a:avLst/>
          </a:prstGeom>
          <a:noFill/>
          <a:ln/>
        </p:spPr>
        <p:txBody>
          <a:bodyPr vert="horz" wrap="square" lIns="0" tIns="0" rIns="0" bIns="0" rtlCol="0" anchor="t"/>
          <a:lstStyle/>
          <a:p>
            <a:pPr algn="l">
              <a:lnSpc>
                <a:spcPts val="1800"/>
              </a:lnSpc>
              <a:buSzPct val="100000"/>
            </a:pPr>
            <a:r>
              <a:rPr lang="ja-JP" altLang="en-US" sz="1200" dirty="0">
                <a:latin typeface="Noto Sans JP" pitchFamily="34" charset="0"/>
                <a:ea typeface="Noto Sans JP" pitchFamily="34" charset="-122"/>
                <a:cs typeface="Noto Sans JP" pitchFamily="34" charset="-120"/>
              </a:rPr>
              <a:t>・</a:t>
            </a:r>
            <a:r>
              <a:rPr lang="en-US" sz="1200" dirty="0" err="1">
                <a:latin typeface="Noto Sans JP" pitchFamily="34" charset="0"/>
                <a:ea typeface="Noto Sans JP" pitchFamily="34" charset="-122"/>
                <a:cs typeface="Noto Sans JP" pitchFamily="34" charset="-120"/>
              </a:rPr>
              <a:t>認定制度における順次義務化への備え</a:t>
            </a:r>
            <a:endParaRPr lang="en-US" sz="1200" dirty="0"/>
          </a:p>
        </p:txBody>
      </p:sp>
      <p:sp>
        <p:nvSpPr>
          <p:cNvPr id="40" name="Text 4">
            <a:extLst>
              <a:ext uri="{FF2B5EF4-FFF2-40B4-BE49-F238E27FC236}">
                <a16:creationId xmlns:a16="http://schemas.microsoft.com/office/drawing/2014/main" id="{12C98EBF-C17C-416A-B426-61E9B88E55E9}"/>
              </a:ext>
            </a:extLst>
          </p:cNvPr>
          <p:cNvSpPr/>
          <p:nvPr/>
        </p:nvSpPr>
        <p:spPr>
          <a:xfrm>
            <a:off x="6664642" y="2331852"/>
            <a:ext cx="4326445" cy="228600"/>
          </a:xfrm>
          <a:prstGeom prst="rect">
            <a:avLst/>
          </a:prstGeom>
          <a:noFill/>
          <a:ln/>
        </p:spPr>
        <p:txBody>
          <a:bodyPr vert="horz" wrap="square" lIns="0" tIns="0" rIns="0" bIns="0" rtlCol="0" anchor="t"/>
          <a:lstStyle/>
          <a:p>
            <a:pPr algn="l">
              <a:lnSpc>
                <a:spcPts val="1800"/>
              </a:lnSpc>
              <a:buSzPct val="100000"/>
            </a:pPr>
            <a:r>
              <a:rPr lang="ja-JP" altLang="en-US" sz="1200" dirty="0">
                <a:latin typeface="Noto Sans JP" pitchFamily="34" charset="0"/>
                <a:ea typeface="Noto Sans JP" pitchFamily="34" charset="-122"/>
                <a:cs typeface="Noto Sans JP" pitchFamily="34" charset="-120"/>
              </a:rPr>
              <a:t>・</a:t>
            </a:r>
            <a:r>
              <a:rPr lang="en-US" sz="1200" dirty="0" err="1">
                <a:latin typeface="Noto Sans JP" pitchFamily="34" charset="0"/>
                <a:ea typeface="Noto Sans JP" pitchFamily="34" charset="-122"/>
                <a:cs typeface="Noto Sans JP" pitchFamily="34" charset="-120"/>
              </a:rPr>
              <a:t>地域性や学校規模によ</a:t>
            </a:r>
            <a:r>
              <a:rPr lang="ja-JP" altLang="en-US" sz="1200" dirty="0">
                <a:latin typeface="Noto Sans JP" pitchFamily="34" charset="0"/>
                <a:ea typeface="Noto Sans JP" pitchFamily="34" charset="-122"/>
                <a:cs typeface="Noto Sans JP" pitchFamily="34" charset="-120"/>
              </a:rPr>
              <a:t>っては、</a:t>
            </a:r>
            <a:r>
              <a:rPr lang="en-US" sz="1200" dirty="0" err="1">
                <a:latin typeface="Noto Sans JP" pitchFamily="34" charset="0"/>
                <a:ea typeface="Noto Sans JP" pitchFamily="34" charset="-122"/>
                <a:cs typeface="Noto Sans JP" pitchFamily="34" charset="-120"/>
              </a:rPr>
              <a:t>受審</a:t>
            </a:r>
            <a:r>
              <a:rPr lang="ja-JP" altLang="en-US" sz="1200" dirty="0">
                <a:latin typeface="Noto Sans JP" pitchFamily="34" charset="0"/>
                <a:ea typeface="Noto Sans JP" pitchFamily="34" charset="-122"/>
                <a:cs typeface="Noto Sans JP" pitchFamily="34" charset="-120"/>
              </a:rPr>
              <a:t>が必ずしも容易ではない</a:t>
            </a:r>
            <a:endParaRPr lang="en-US" sz="1200" dirty="0"/>
          </a:p>
        </p:txBody>
      </p:sp>
      <p:sp>
        <p:nvSpPr>
          <p:cNvPr id="41" name="Text 4">
            <a:extLst>
              <a:ext uri="{FF2B5EF4-FFF2-40B4-BE49-F238E27FC236}">
                <a16:creationId xmlns:a16="http://schemas.microsoft.com/office/drawing/2014/main" id="{0501285D-B4F8-48D0-8940-E258E3DE0A56}"/>
              </a:ext>
            </a:extLst>
          </p:cNvPr>
          <p:cNvSpPr/>
          <p:nvPr/>
        </p:nvSpPr>
        <p:spPr>
          <a:xfrm>
            <a:off x="6664642" y="2634300"/>
            <a:ext cx="4958906" cy="228600"/>
          </a:xfrm>
          <a:prstGeom prst="rect">
            <a:avLst/>
          </a:prstGeom>
          <a:noFill/>
          <a:ln/>
        </p:spPr>
        <p:txBody>
          <a:bodyPr vert="horz" wrap="square" lIns="0" tIns="0" rIns="0" bIns="0" rtlCol="0" anchor="t"/>
          <a:lstStyle/>
          <a:p>
            <a:pPr algn="l">
              <a:lnSpc>
                <a:spcPts val="1800"/>
              </a:lnSpc>
              <a:buSzPct val="100000"/>
            </a:pPr>
            <a:r>
              <a:rPr lang="ja-JP" altLang="en-US" sz="1200" dirty="0">
                <a:latin typeface="Noto Sans JP" pitchFamily="34" charset="0"/>
                <a:ea typeface="Noto Sans JP" pitchFamily="34" charset="-122"/>
                <a:cs typeface="Noto Sans JP" pitchFamily="34" charset="-120"/>
              </a:rPr>
              <a:t>・あまねく専門学校が受審し得る評価の実現に向けた方策・支援の検討</a:t>
            </a:r>
            <a:endParaRPr lang="en-US" altLang="ja-JP" sz="1200" dirty="0">
              <a:latin typeface="Noto Sans JP" pitchFamily="34" charset="0"/>
              <a:ea typeface="Noto Sans JP" pitchFamily="34" charset="-122"/>
              <a:cs typeface="Noto Sans JP" pitchFamily="34" charset="-120"/>
            </a:endParaRPr>
          </a:p>
        </p:txBody>
      </p:sp>
      <p:pic>
        <p:nvPicPr>
          <p:cNvPr id="42" name="Image 2" descr="preencoded.png">
            <a:extLst>
              <a:ext uri="{FF2B5EF4-FFF2-40B4-BE49-F238E27FC236}">
                <a16:creationId xmlns:a16="http://schemas.microsoft.com/office/drawing/2014/main" id="{995965C6-9B4C-4FC6-BCCA-8A5EDFC564DF}"/>
              </a:ext>
            </a:extLst>
          </p:cNvPr>
          <p:cNvPicPr>
            <a:picLocks noChangeAspect="1"/>
          </p:cNvPicPr>
          <p:nvPr/>
        </p:nvPicPr>
        <p:blipFill>
          <a:blip r:embed="rId5"/>
          <a:stretch>
            <a:fillRect/>
          </a:stretch>
        </p:blipFill>
        <p:spPr>
          <a:xfrm>
            <a:off x="351281" y="3429000"/>
            <a:ext cx="11599164" cy="2878016"/>
          </a:xfrm>
          <a:prstGeom prst="rect">
            <a:avLst/>
          </a:prstGeom>
        </p:spPr>
      </p:pic>
      <p:sp>
        <p:nvSpPr>
          <p:cNvPr id="43" name="テキスト ボックス 42">
            <a:extLst>
              <a:ext uri="{FF2B5EF4-FFF2-40B4-BE49-F238E27FC236}">
                <a16:creationId xmlns:a16="http://schemas.microsoft.com/office/drawing/2014/main" id="{35E3845E-0DDF-4965-BA65-71E425B66C39}"/>
              </a:ext>
            </a:extLst>
          </p:cNvPr>
          <p:cNvSpPr txBox="1"/>
          <p:nvPr/>
        </p:nvSpPr>
        <p:spPr>
          <a:xfrm>
            <a:off x="767905" y="3642276"/>
            <a:ext cx="4689538" cy="323165"/>
          </a:xfrm>
          <a:prstGeom prst="rect">
            <a:avLst/>
          </a:prstGeom>
          <a:noFill/>
        </p:spPr>
        <p:txBody>
          <a:bodyPr wrap="square" rtlCol="0">
            <a:spAutoFit/>
          </a:bodyPr>
          <a:lstStyle/>
          <a:p>
            <a:r>
              <a:rPr kumimoji="1" lang="ja-JP" altLang="en-US" sz="1500" b="1" dirty="0">
                <a:latin typeface="Noto Sans JP" panose="020B0200000000000000" pitchFamily="50" charset="-128"/>
                <a:ea typeface="Noto Sans JP" panose="020B0200000000000000" pitchFamily="50" charset="-128"/>
              </a:rPr>
              <a:t>専門学校検討部会としての継続課題</a:t>
            </a:r>
          </a:p>
        </p:txBody>
      </p:sp>
      <p:pic>
        <p:nvPicPr>
          <p:cNvPr id="47" name="グラフィックス 46" descr="カスタマー レビュー 単色塗りつぶし">
            <a:extLst>
              <a:ext uri="{FF2B5EF4-FFF2-40B4-BE49-F238E27FC236}">
                <a16:creationId xmlns:a16="http://schemas.microsoft.com/office/drawing/2014/main" id="{6C97D31A-0CD0-4332-8610-E7DA85141FF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13004" y="3619142"/>
            <a:ext cx="384810" cy="384810"/>
          </a:xfrm>
          <a:prstGeom prst="rect">
            <a:avLst/>
          </a:prstGeom>
        </p:spPr>
      </p:pic>
      <p:pic>
        <p:nvPicPr>
          <p:cNvPr id="7" name="Image 5" descr="preencoded.png"/>
          <p:cNvPicPr>
            <a:picLocks noChangeAspect="1"/>
          </p:cNvPicPr>
          <p:nvPr/>
        </p:nvPicPr>
        <p:blipFill>
          <a:blip r:embed="rId11"/>
          <a:stretch>
            <a:fillRect/>
          </a:stretch>
        </p:blipFill>
        <p:spPr>
          <a:xfrm>
            <a:off x="529209" y="4318729"/>
            <a:ext cx="273939" cy="216268"/>
          </a:xfrm>
          <a:prstGeom prst="rect">
            <a:avLst/>
          </a:prstGeom>
        </p:spPr>
      </p:pic>
      <p:sp>
        <p:nvSpPr>
          <p:cNvPr id="49" name="Text 22">
            <a:extLst>
              <a:ext uri="{FF2B5EF4-FFF2-40B4-BE49-F238E27FC236}">
                <a16:creationId xmlns:a16="http://schemas.microsoft.com/office/drawing/2014/main" id="{3A83AAFC-8362-43F5-B3BD-360E69064818}"/>
              </a:ext>
            </a:extLst>
          </p:cNvPr>
          <p:cNvSpPr/>
          <p:nvPr/>
        </p:nvSpPr>
        <p:spPr>
          <a:xfrm>
            <a:off x="916686" y="4293166"/>
            <a:ext cx="5063490" cy="1520428"/>
          </a:xfrm>
          <a:prstGeom prst="rect">
            <a:avLst/>
          </a:prstGeom>
          <a:noFill/>
          <a:ln/>
        </p:spPr>
        <p:txBody>
          <a:bodyPr vert="horz" wrap="square" lIns="0" tIns="0" rIns="0" bIns="0" rtlCol="0" anchor="t"/>
          <a:lstStyle/>
          <a:p>
            <a:pPr marL="0" indent="0">
              <a:lnSpc>
                <a:spcPts val="2194"/>
              </a:lnSpc>
              <a:buNone/>
            </a:pPr>
            <a:r>
              <a:rPr lang="ja-JP" altLang="en-US" sz="1500" b="1" dirty="0">
                <a:latin typeface="Noto Sans JP" pitchFamily="34" charset="0"/>
                <a:ea typeface="Noto Sans JP" pitchFamily="34" charset="-122"/>
                <a:cs typeface="Noto Sans JP" pitchFamily="34" charset="-120"/>
              </a:rPr>
              <a:t>国家学位資格枠組み（</a:t>
            </a:r>
            <a:r>
              <a:rPr lang="en-US" altLang="ja-JP" sz="1500" b="1" dirty="0">
                <a:latin typeface="Noto Sans JP" pitchFamily="34" charset="0"/>
                <a:ea typeface="Noto Sans JP" pitchFamily="34" charset="-122"/>
                <a:cs typeface="Noto Sans JP" pitchFamily="34" charset="-120"/>
              </a:rPr>
              <a:t>NQF</a:t>
            </a:r>
            <a:r>
              <a:rPr lang="ja-JP" altLang="en-US" sz="1500" b="1" dirty="0">
                <a:latin typeface="Noto Sans JP" pitchFamily="34" charset="0"/>
                <a:ea typeface="Noto Sans JP" pitchFamily="34" charset="-122"/>
                <a:cs typeface="Noto Sans JP" pitchFamily="34" charset="-120"/>
              </a:rPr>
              <a:t>）</a:t>
            </a:r>
            <a:endParaRPr lang="en-US" sz="1500" b="1" dirty="0">
              <a:latin typeface="Noto Sans JP" pitchFamily="34" charset="0"/>
              <a:ea typeface="Noto Sans JP" pitchFamily="34" charset="-122"/>
              <a:cs typeface="Noto Sans JP" pitchFamily="34" charset="-120"/>
            </a:endParaRPr>
          </a:p>
          <a:p>
            <a:pPr marL="0" indent="0">
              <a:lnSpc>
                <a:spcPts val="2194"/>
              </a:lnSpc>
              <a:buNone/>
            </a:pPr>
            <a:r>
              <a:rPr lang="ja-JP" altLang="en-US" sz="1200" dirty="0">
                <a:latin typeface="Noto Sans JP" pitchFamily="34" charset="0"/>
                <a:ea typeface="Noto Sans JP" pitchFamily="34" charset="-122"/>
                <a:cs typeface="Noto Sans JP" pitchFamily="34" charset="-120"/>
              </a:rPr>
              <a:t>・高等教育の資格の承認に関するアジア太平洋地域規約（東京規約）に</a:t>
            </a:r>
            <a:endParaRPr lang="en-US" altLang="ja-JP" sz="1200" dirty="0">
              <a:latin typeface="Noto Sans JP" pitchFamily="34" charset="0"/>
              <a:ea typeface="Noto Sans JP" pitchFamily="34" charset="-122"/>
              <a:cs typeface="Noto Sans JP" pitchFamily="34" charset="-120"/>
            </a:endParaRPr>
          </a:p>
          <a:p>
            <a:pPr marL="0" indent="0">
              <a:lnSpc>
                <a:spcPts val="2194"/>
              </a:lnSpc>
              <a:buNone/>
            </a:pPr>
            <a:r>
              <a:rPr lang="ja-JP" altLang="en-US" sz="1200" dirty="0">
                <a:latin typeface="Noto Sans JP" pitchFamily="34" charset="0"/>
                <a:ea typeface="Noto Sans JP" pitchFamily="34" charset="-122"/>
                <a:cs typeface="Noto Sans JP" pitchFamily="34" charset="-120"/>
              </a:rPr>
              <a:t>　おける専門学校の位置付け</a:t>
            </a:r>
            <a:endParaRPr lang="en-US" sz="1200" dirty="0">
              <a:latin typeface="Noto Sans JP" pitchFamily="34" charset="0"/>
              <a:ea typeface="Noto Sans JP" pitchFamily="34" charset="-122"/>
              <a:cs typeface="Noto Sans JP" pitchFamily="34" charset="-120"/>
            </a:endParaRPr>
          </a:p>
          <a:p>
            <a:pPr marL="0" indent="0">
              <a:lnSpc>
                <a:spcPts val="2194"/>
              </a:lnSpc>
              <a:buNone/>
            </a:pPr>
            <a:r>
              <a:rPr lang="ja-JP" altLang="en-US" sz="1200" dirty="0">
                <a:latin typeface="Noto Sans JP" pitchFamily="34" charset="0"/>
                <a:ea typeface="Noto Sans JP" pitchFamily="34" charset="-122"/>
                <a:cs typeface="Noto Sans JP" pitchFamily="34" charset="-120"/>
              </a:rPr>
              <a:t>・国際標準教育分類（</a:t>
            </a:r>
            <a:r>
              <a:rPr lang="en-US" altLang="ja-JP" sz="1200" dirty="0">
                <a:latin typeface="Noto Sans JP" pitchFamily="34" charset="0"/>
                <a:ea typeface="Noto Sans JP" pitchFamily="34" charset="-122"/>
                <a:cs typeface="Noto Sans JP" pitchFamily="34" charset="-120"/>
              </a:rPr>
              <a:t>ISCED</a:t>
            </a:r>
            <a:r>
              <a:rPr lang="ja-JP" altLang="en-US" sz="1200" dirty="0">
                <a:latin typeface="Noto Sans JP" pitchFamily="34" charset="0"/>
                <a:ea typeface="Noto Sans JP" pitchFamily="34" charset="-122"/>
                <a:cs typeface="Noto Sans JP" pitchFamily="34" charset="-120"/>
              </a:rPr>
              <a:t>）のレベル６における高度専門士の規定</a:t>
            </a:r>
            <a:endParaRPr lang="en-US" altLang="ja-JP" sz="1200" dirty="0">
              <a:latin typeface="Noto Sans JP" pitchFamily="34" charset="0"/>
              <a:ea typeface="Noto Sans JP" pitchFamily="34" charset="-122"/>
              <a:cs typeface="Noto Sans JP" pitchFamily="34" charset="-120"/>
            </a:endParaRPr>
          </a:p>
          <a:p>
            <a:pPr marL="0" indent="0">
              <a:lnSpc>
                <a:spcPts val="2194"/>
              </a:lnSpc>
              <a:buNone/>
            </a:pPr>
            <a:r>
              <a:rPr lang="ja-JP" altLang="en-US" sz="1200" dirty="0">
                <a:latin typeface="Noto Sans JP" pitchFamily="34" charset="0"/>
                <a:ea typeface="Noto Sans JP" pitchFamily="34" charset="-122"/>
                <a:cs typeface="Noto Sans JP" pitchFamily="34" charset="-120"/>
              </a:rPr>
              <a:t>・大学改革支援・学位授与機構が「日本の教育資格枠組み」を公表</a:t>
            </a:r>
            <a:endParaRPr lang="en-US" altLang="ja-JP" sz="1200" dirty="0">
              <a:latin typeface="Noto Sans JP" pitchFamily="34" charset="0"/>
              <a:ea typeface="Noto Sans JP" pitchFamily="34" charset="-122"/>
              <a:cs typeface="Noto Sans JP" pitchFamily="34" charset="-120"/>
            </a:endParaRPr>
          </a:p>
          <a:p>
            <a:pPr marL="0" indent="0">
              <a:lnSpc>
                <a:spcPts val="2194"/>
              </a:lnSpc>
              <a:buNone/>
            </a:pPr>
            <a:r>
              <a:rPr lang="ja-JP" altLang="en-US" sz="1200" dirty="0">
                <a:latin typeface="Noto Sans JP" pitchFamily="34" charset="0"/>
                <a:ea typeface="Noto Sans JP" pitchFamily="34" charset="-122"/>
              </a:rPr>
              <a:t>・</a:t>
            </a:r>
            <a:r>
              <a:rPr lang="en-US" altLang="ja-JP" sz="1200" dirty="0">
                <a:latin typeface="Noto Sans JP" pitchFamily="34" charset="0"/>
                <a:ea typeface="Noto Sans JP" pitchFamily="34" charset="-122"/>
              </a:rPr>
              <a:t>NQF</a:t>
            </a:r>
            <a:r>
              <a:rPr lang="ja-JP" altLang="en-US" sz="1200" dirty="0">
                <a:latin typeface="Noto Sans JP" pitchFamily="34" charset="0"/>
                <a:ea typeface="Noto Sans JP" pitchFamily="34" charset="-122"/>
              </a:rPr>
              <a:t>構築に向けた機運醸成の必要性</a:t>
            </a:r>
            <a:endParaRPr lang="en-US" sz="1200" dirty="0"/>
          </a:p>
        </p:txBody>
      </p:sp>
      <p:pic>
        <p:nvPicPr>
          <p:cNvPr id="5" name="Image 3" descr="preencoded.png"/>
          <p:cNvPicPr>
            <a:picLocks noChangeAspect="1"/>
          </p:cNvPicPr>
          <p:nvPr/>
        </p:nvPicPr>
        <p:blipFill>
          <a:blip r:embed="rId8"/>
          <a:stretch>
            <a:fillRect/>
          </a:stretch>
        </p:blipFill>
        <p:spPr>
          <a:xfrm>
            <a:off x="6632257" y="4984283"/>
            <a:ext cx="219075" cy="285750"/>
          </a:xfrm>
          <a:prstGeom prst="rect">
            <a:avLst/>
          </a:prstGeom>
        </p:spPr>
      </p:pic>
      <p:pic>
        <p:nvPicPr>
          <p:cNvPr id="51" name="グラフィックス 50" descr="役員室 単色塗りつぶし">
            <a:extLst>
              <a:ext uri="{FF2B5EF4-FFF2-40B4-BE49-F238E27FC236}">
                <a16:creationId xmlns:a16="http://schemas.microsoft.com/office/drawing/2014/main" id="{3FC3F685-1ADB-4F74-BA25-C24A745FC47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511291" y="4370822"/>
            <a:ext cx="377952" cy="377952"/>
          </a:xfrm>
          <a:prstGeom prst="rect">
            <a:avLst/>
          </a:prstGeom>
        </p:spPr>
      </p:pic>
      <p:sp>
        <p:nvSpPr>
          <p:cNvPr id="52" name="Text 22">
            <a:extLst>
              <a:ext uri="{FF2B5EF4-FFF2-40B4-BE49-F238E27FC236}">
                <a16:creationId xmlns:a16="http://schemas.microsoft.com/office/drawing/2014/main" id="{E5036882-0C39-412A-A101-1E411BF5E937}"/>
              </a:ext>
            </a:extLst>
          </p:cNvPr>
          <p:cNvSpPr/>
          <p:nvPr/>
        </p:nvSpPr>
        <p:spPr>
          <a:xfrm>
            <a:off x="6995159" y="4426863"/>
            <a:ext cx="4142232" cy="1520428"/>
          </a:xfrm>
          <a:prstGeom prst="rect">
            <a:avLst/>
          </a:prstGeom>
          <a:noFill/>
          <a:ln/>
        </p:spPr>
        <p:txBody>
          <a:bodyPr vert="horz" wrap="square" lIns="0" tIns="0" rIns="0" bIns="0" rtlCol="0" anchor="t"/>
          <a:lstStyle/>
          <a:p>
            <a:pPr marL="0" indent="0">
              <a:lnSpc>
                <a:spcPts val="2194"/>
              </a:lnSpc>
              <a:buNone/>
            </a:pPr>
            <a:r>
              <a:rPr lang="ja-JP" altLang="en-US" sz="1500" b="1" dirty="0">
                <a:latin typeface="Noto Sans JP" pitchFamily="34" charset="0"/>
                <a:ea typeface="Noto Sans JP" pitchFamily="34" charset="-122"/>
                <a:cs typeface="Noto Sans JP" pitchFamily="34" charset="-120"/>
              </a:rPr>
              <a:t>職業専門分野の分類</a:t>
            </a:r>
            <a:endParaRPr lang="en-US" altLang="ja-JP" sz="1500" b="1" dirty="0">
              <a:latin typeface="Noto Sans JP" pitchFamily="34" charset="0"/>
              <a:ea typeface="Noto Sans JP" pitchFamily="34" charset="-122"/>
              <a:cs typeface="Noto Sans JP" pitchFamily="34" charset="-120"/>
            </a:endParaRPr>
          </a:p>
          <a:p>
            <a:pPr marL="0" indent="0">
              <a:lnSpc>
                <a:spcPts val="2194"/>
              </a:lnSpc>
              <a:buNone/>
            </a:pPr>
            <a:endParaRPr lang="en-US" altLang="ja-JP" sz="1500" b="1" dirty="0">
              <a:solidFill>
                <a:srgbClr val="374151"/>
              </a:solidFill>
              <a:latin typeface="Noto Sans JP" pitchFamily="34" charset="0"/>
              <a:ea typeface="Noto Sans JP" pitchFamily="34" charset="-122"/>
              <a:cs typeface="Noto Sans JP" pitchFamily="34" charset="-120"/>
            </a:endParaRPr>
          </a:p>
          <a:p>
            <a:pPr marL="0" indent="0">
              <a:lnSpc>
                <a:spcPts val="2194"/>
              </a:lnSpc>
              <a:buNone/>
            </a:pPr>
            <a:r>
              <a:rPr lang="ja-JP" altLang="en-US" sz="1500" b="1" dirty="0">
                <a:latin typeface="Noto Sans JP" pitchFamily="34" charset="0"/>
                <a:ea typeface="Noto Sans JP" pitchFamily="34" charset="-122"/>
                <a:cs typeface="Noto Sans JP" pitchFamily="34" charset="-120"/>
              </a:rPr>
              <a:t>リカレント学習の促進に向けた制度設計</a:t>
            </a:r>
            <a:endParaRPr lang="en-US" altLang="ja-JP" sz="1500" b="1" dirty="0">
              <a:latin typeface="Noto Sans JP" pitchFamily="34" charset="0"/>
              <a:ea typeface="Noto Sans JP" pitchFamily="34" charset="-122"/>
              <a:cs typeface="Noto Sans JP" pitchFamily="34" charset="-120"/>
            </a:endParaRPr>
          </a:p>
          <a:p>
            <a:pPr marL="0" indent="0">
              <a:lnSpc>
                <a:spcPts val="2194"/>
              </a:lnSpc>
              <a:buNone/>
            </a:pPr>
            <a:endParaRPr lang="en-US" sz="1500" b="1" dirty="0">
              <a:solidFill>
                <a:srgbClr val="374151"/>
              </a:solidFill>
              <a:latin typeface="Noto Sans JP" pitchFamily="34" charset="0"/>
              <a:ea typeface="Noto Sans JP" pitchFamily="34" charset="-122"/>
              <a:cs typeface="Noto Sans JP" pitchFamily="34" charset="-120"/>
            </a:endParaRPr>
          </a:p>
          <a:p>
            <a:pPr marL="0" indent="0">
              <a:lnSpc>
                <a:spcPts val="2194"/>
              </a:lnSpc>
              <a:buNone/>
            </a:pPr>
            <a:r>
              <a:rPr lang="ja-JP" altLang="en-US" sz="1500" b="1" dirty="0">
                <a:latin typeface="Noto Sans JP" pitchFamily="34" charset="0"/>
                <a:ea typeface="Noto Sans JP" pitchFamily="34" charset="-122"/>
                <a:cs typeface="Noto Sans JP" pitchFamily="34" charset="-120"/>
              </a:rPr>
              <a:t>教員研修制度の提言内容の再考</a:t>
            </a:r>
            <a:endParaRPr lang="en-US" sz="1500" b="1" dirty="0">
              <a:latin typeface="Noto Sans JP" pitchFamily="34" charset="0"/>
              <a:ea typeface="Noto Sans JP" pitchFamily="34" charset="-122"/>
              <a:cs typeface="Noto Sans JP" pitchFamily="34" charset="-120"/>
            </a:endParaRPr>
          </a:p>
        </p:txBody>
      </p:sp>
      <p:pic>
        <p:nvPicPr>
          <p:cNvPr id="9" name="Image 7" descr="preencoded.png"/>
          <p:cNvPicPr>
            <a:picLocks noChangeAspect="1"/>
          </p:cNvPicPr>
          <p:nvPr/>
        </p:nvPicPr>
        <p:blipFill>
          <a:blip r:embed="rId14"/>
          <a:stretch>
            <a:fillRect/>
          </a:stretch>
        </p:blipFill>
        <p:spPr>
          <a:xfrm>
            <a:off x="6622732" y="5514686"/>
            <a:ext cx="228600" cy="304800"/>
          </a:xfrm>
          <a:prstGeom prst="rect">
            <a:avLst/>
          </a:prstGeom>
        </p:spPr>
      </p:pic>
      <p:sp>
        <p:nvSpPr>
          <p:cNvPr id="22" name="Text 5">
            <a:extLst>
              <a:ext uri="{FF2B5EF4-FFF2-40B4-BE49-F238E27FC236}">
                <a16:creationId xmlns:a16="http://schemas.microsoft.com/office/drawing/2014/main" id="{483C811E-4F0F-4A04-960D-F99A3661FF6F}"/>
              </a:ext>
            </a:extLst>
          </p:cNvPr>
          <p:cNvSpPr/>
          <p:nvPr/>
        </p:nvSpPr>
        <p:spPr>
          <a:xfrm>
            <a:off x="6664643" y="1780066"/>
            <a:ext cx="4069080" cy="228600"/>
          </a:xfrm>
          <a:prstGeom prst="rect">
            <a:avLst/>
          </a:prstGeom>
          <a:noFill/>
          <a:ln/>
        </p:spPr>
        <p:txBody>
          <a:bodyPr vert="horz" wrap="square" lIns="0" tIns="0" rIns="0" bIns="0" rtlCol="0" anchor="t"/>
          <a:lstStyle/>
          <a:p>
            <a:pPr algn="l">
              <a:lnSpc>
                <a:spcPts val="1800"/>
              </a:lnSpc>
              <a:buSzPct val="100000"/>
            </a:pPr>
            <a:r>
              <a:rPr lang="ja-JP" altLang="en-US" sz="1200" dirty="0">
                <a:latin typeface="Noto Sans JP" pitchFamily="34" charset="0"/>
                <a:ea typeface="Noto Sans JP" pitchFamily="34" charset="-122"/>
                <a:cs typeface="Noto Sans JP" pitchFamily="34" charset="-120"/>
              </a:rPr>
              <a:t>・第三者評価の意義の再認識</a:t>
            </a:r>
            <a:endParaRPr lang="en-US" sz="1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TotalTime>
  <Words>572</Words>
  <Application>Microsoft Office PowerPoint</Application>
  <PresentationFormat>ワイド画面</PresentationFormat>
  <Paragraphs>142</Paragraphs>
  <Slides>9</Slides>
  <Notes>9</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9</vt:i4>
      </vt:variant>
    </vt:vector>
  </HeadingPairs>
  <TitlesOfParts>
    <vt:vector size="16" baseType="lpstr">
      <vt:lpstr>HGｺﾞｼｯｸM</vt:lpstr>
      <vt:lpstr>Noto Sans JP</vt:lpstr>
      <vt:lpstr>Noto+Sans+JP</vt:lpstr>
      <vt:lpstr>游ゴシック</vt:lpstr>
      <vt:lpstr>Arial</vt:lpstr>
      <vt:lpstr>Calibri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ohno-td@denshi60.jec.ac.jp</cp:lastModifiedBy>
  <cp:revision>32</cp:revision>
  <cp:lastPrinted>2026-02-20T03:59:37Z</cp:lastPrinted>
  <dcterms:created xsi:type="dcterms:W3CDTF">2026-02-10T05:21:57Z</dcterms:created>
  <dcterms:modified xsi:type="dcterms:W3CDTF">2026-02-20T04:02:43Z</dcterms:modified>
</cp:coreProperties>
</file>