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56" r:id="rId2"/>
    <p:sldId id="625" r:id="rId3"/>
    <p:sldId id="626" r:id="rId4"/>
    <p:sldId id="627" r:id="rId5"/>
    <p:sldId id="628" r:id="rId6"/>
    <p:sldId id="629" r:id="rId7"/>
    <p:sldId id="630" r:id="rId8"/>
    <p:sldId id="631" r:id="rId9"/>
    <p:sldId id="632" r:id="rId10"/>
    <p:sldId id="624" r:id="rId11"/>
  </p:sldIdLst>
  <p:sldSz cx="9144000" cy="6858000" type="screen4x3"/>
  <p:notesSz cx="7315200" cy="96012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95652" autoAdjust="0"/>
  </p:normalViewPr>
  <p:slideViewPr>
    <p:cSldViewPr snapToGrid="0">
      <p:cViewPr varScale="1">
        <p:scale>
          <a:sx n="106" d="100"/>
          <a:sy n="106" d="100"/>
        </p:scale>
        <p:origin x="1374"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kumimoji="1" lang="ja-JP" altLang="en-US"/>
          </a:p>
        </p:txBody>
      </p:sp>
      <p:sp>
        <p:nvSpPr>
          <p:cNvPr id="3" name="日付プレースホルダー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5B7652E1-B517-477B-8F3F-063310A925E4}" type="datetimeFigureOut">
              <a:rPr kumimoji="1" lang="ja-JP" altLang="en-US" smtClean="0"/>
              <a:t>2026/3/3</a:t>
            </a:fld>
            <a:endParaRPr kumimoji="1" lang="ja-JP" altLang="en-US"/>
          </a:p>
        </p:txBody>
      </p:sp>
      <p:sp>
        <p:nvSpPr>
          <p:cNvPr id="4" name="スライド イメージ プレースホルダー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ja-JP" altLang="en-US"/>
          </a:p>
        </p:txBody>
      </p:sp>
      <p:sp>
        <p:nvSpPr>
          <p:cNvPr id="5" name="ノート プレースホルダー 4"/>
          <p:cNvSpPr>
            <a:spLocks noGrp="1"/>
          </p:cNvSpPr>
          <p:nvPr>
            <p:ph type="body" sz="quarter" idx="3"/>
          </p:nvPr>
        </p:nvSpPr>
        <p:spPr>
          <a:xfrm>
            <a:off x="731520" y="4620578"/>
            <a:ext cx="5852160" cy="3780473"/>
          </a:xfrm>
          <a:prstGeom prst="rect">
            <a:avLst/>
          </a:prstGeom>
        </p:spPr>
        <p:txBody>
          <a:bodyPr vert="horz" lIns="96661" tIns="48331" rIns="96661" bIns="4833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888FE39-FFA8-414D-9AA4-C7BE61FB71EE}" type="slidenum">
              <a:rPr kumimoji="1" lang="ja-JP" altLang="en-US" smtClean="0"/>
              <a:t>‹#›</a:t>
            </a:fld>
            <a:endParaRPr kumimoji="1" lang="ja-JP" altLang="en-US"/>
          </a:p>
        </p:txBody>
      </p:sp>
    </p:spTree>
    <p:extLst>
      <p:ext uri="{BB962C8B-B14F-4D97-AF65-F5344CB8AC3E}">
        <p14:creationId xmlns:p14="http://schemas.microsoft.com/office/powerpoint/2010/main" val="11238098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1C6A9A4-205C-E4A0-7486-DB11E3656C04}"/>
              </a:ext>
            </a:extLst>
          </p:cNvPr>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54A3570-47DB-376B-36BE-1E00B16389F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5E3D054A-F53E-80ED-BFE9-46562D1A4969}"/>
              </a:ext>
            </a:extLst>
          </p:cNvPr>
          <p:cNvSpPr>
            <a:spLocks noGrp="1"/>
          </p:cNvSpPr>
          <p:nvPr>
            <p:ph type="dt" sz="half" idx="10"/>
          </p:nvPr>
        </p:nvSpPr>
        <p:spPr/>
        <p:txBody>
          <a:bodyPr/>
          <a:lstStyle/>
          <a:p>
            <a:fld id="{2EABFB70-446C-49D6-84D5-ED0C89062A89}" type="datetime1">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01CD3A5B-4882-334A-331A-A4AD3953FDF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FD29A17-E73D-3F78-41B3-34FFDDA404C1}"/>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1999006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D2F9F46-F1AB-7131-F06C-992213E801DC}"/>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D2839E3-561E-BAE9-2D06-94856A2E2368}"/>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8DCA19B-1423-D3E4-119D-3968135FFB21}"/>
              </a:ext>
            </a:extLst>
          </p:cNvPr>
          <p:cNvSpPr>
            <a:spLocks noGrp="1"/>
          </p:cNvSpPr>
          <p:nvPr>
            <p:ph type="dt" sz="half" idx="10"/>
          </p:nvPr>
        </p:nvSpPr>
        <p:spPr/>
        <p:txBody>
          <a:bodyPr/>
          <a:lstStyle/>
          <a:p>
            <a:fld id="{45310E62-0A46-49BD-AC57-7E6D487A4CCC}" type="datetime1">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B4823F99-2C64-3ECD-2A4E-B12BA832496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A26647F-1E72-FD72-FA31-15E484FEA3E4}"/>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944629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02D90F8-B2A2-2D2D-348D-56E241D88802}"/>
              </a:ext>
            </a:extLst>
          </p:cNvPr>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103EEDB-4CD1-E64E-FD35-2CDF36CAF4AD}"/>
              </a:ext>
            </a:extLst>
          </p:cNvPr>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1F02517-0024-4A72-A385-18B7B7DE7BFD}"/>
              </a:ext>
            </a:extLst>
          </p:cNvPr>
          <p:cNvSpPr>
            <a:spLocks noGrp="1"/>
          </p:cNvSpPr>
          <p:nvPr>
            <p:ph type="dt" sz="half" idx="10"/>
          </p:nvPr>
        </p:nvSpPr>
        <p:spPr/>
        <p:txBody>
          <a:bodyPr/>
          <a:lstStyle/>
          <a:p>
            <a:fld id="{D3181E21-D400-40DF-8CAA-F34F4B01D836}" type="datetime1">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5ED3CD0F-F5F1-D671-38D6-8ACEAF7DF28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7347474-9BE8-5F22-E19D-DFB39E8A7D57}"/>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748192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4A2F1D-851A-407A-3C18-8C01BCD4634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854BD87-60CE-8097-AC6D-645C881E0B63}"/>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020799C-11F4-9A88-52A6-4796BD390A41}"/>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895C4A5A-2EE9-6CD9-672F-F01DFACA81B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4BC78EC-90C7-936A-5B95-F6D6308943E9}"/>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3566436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D8719B-8D71-2850-1A68-B119BCA8371E}"/>
              </a:ext>
            </a:extLst>
          </p:cNvPr>
          <p:cNvSpPr>
            <a:spLocks noGrp="1"/>
          </p:cNvSpPr>
          <p:nvPr>
            <p:ph type="title"/>
          </p:nvPr>
        </p:nvSpPr>
        <p:spPr>
          <a:xfrm>
            <a:off x="623888" y="1709739"/>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9FC4016-314D-7A18-D46D-FBA4B9235C1E}"/>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314B4EC-F7C0-FBB0-0F22-7AF11DCEDF28}"/>
              </a:ext>
            </a:extLst>
          </p:cNvPr>
          <p:cNvSpPr>
            <a:spLocks noGrp="1"/>
          </p:cNvSpPr>
          <p:nvPr>
            <p:ph type="dt" sz="half" idx="10"/>
          </p:nvPr>
        </p:nvSpPr>
        <p:spPr/>
        <p:txBody>
          <a:bodyPr/>
          <a:lstStyle/>
          <a:p>
            <a:fld id="{75363857-6B90-42BE-B327-A6E793955608}" type="datetime1">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03FEA064-190A-D465-0F3C-A98CDFE78E7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B96966C-C2D1-E1BF-819C-3903FF7817C1}"/>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3237735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D6B554A-1473-3B7A-6FDF-774E71EB972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E575118-D724-B1C6-62BD-08D39A8C2425}"/>
              </a:ext>
            </a:extLst>
          </p:cNvPr>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689F96F-68AB-76BB-D51F-44764EE8AE98}"/>
              </a:ext>
            </a:extLst>
          </p:cNvPr>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23CC67E0-722E-DFE6-F05E-0DC4707ABF03}"/>
              </a:ext>
            </a:extLst>
          </p:cNvPr>
          <p:cNvSpPr>
            <a:spLocks noGrp="1"/>
          </p:cNvSpPr>
          <p:nvPr>
            <p:ph type="dt" sz="half" idx="10"/>
          </p:nvPr>
        </p:nvSpPr>
        <p:spPr/>
        <p:txBody>
          <a:bodyPr/>
          <a:lstStyle/>
          <a:p>
            <a:fld id="{E8374D97-AEF0-4A74-87F4-588A6434C709}" type="datetime1">
              <a:rPr kumimoji="1" lang="ja-JP" altLang="en-US" smtClean="0"/>
              <a:t>2026/3/3</a:t>
            </a:fld>
            <a:endParaRPr kumimoji="1" lang="ja-JP" altLang="en-US"/>
          </a:p>
        </p:txBody>
      </p:sp>
      <p:sp>
        <p:nvSpPr>
          <p:cNvPr id="6" name="フッター プレースホルダー 5">
            <a:extLst>
              <a:ext uri="{FF2B5EF4-FFF2-40B4-BE49-F238E27FC236}">
                <a16:creationId xmlns:a16="http://schemas.microsoft.com/office/drawing/2014/main" id="{08769B74-5BB2-C861-548A-950FF6D135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54F29E9-75BE-7C54-D599-4B8CCF393129}"/>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1617610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5142A5-A60F-0ADF-9422-68DDEE1A214D}"/>
              </a:ext>
            </a:extLst>
          </p:cNvPr>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20D89A5-74C2-A603-FA89-F31554FD0DE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BE597FEA-4037-86ED-2C4B-254A322C0B2C}"/>
              </a:ext>
            </a:extLst>
          </p:cNvPr>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5781F752-D308-EC2A-FEF0-7139F730CADF}"/>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70018FE-5CC2-3E1E-A5C4-2CD892899E04}"/>
              </a:ext>
            </a:extLst>
          </p:cNvPr>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2F323AC-F85D-0363-3469-9E2502E390A0}"/>
              </a:ext>
            </a:extLst>
          </p:cNvPr>
          <p:cNvSpPr>
            <a:spLocks noGrp="1"/>
          </p:cNvSpPr>
          <p:nvPr>
            <p:ph type="dt" sz="half" idx="10"/>
          </p:nvPr>
        </p:nvSpPr>
        <p:spPr/>
        <p:txBody>
          <a:bodyPr/>
          <a:lstStyle/>
          <a:p>
            <a:fld id="{A6AA2EEE-4CBF-47F1-9037-22A453041AF9}" type="datetime1">
              <a:rPr kumimoji="1" lang="ja-JP" altLang="en-US" smtClean="0"/>
              <a:t>2026/3/3</a:t>
            </a:fld>
            <a:endParaRPr kumimoji="1" lang="ja-JP" altLang="en-US"/>
          </a:p>
        </p:txBody>
      </p:sp>
      <p:sp>
        <p:nvSpPr>
          <p:cNvPr id="8" name="フッター プレースホルダー 7">
            <a:extLst>
              <a:ext uri="{FF2B5EF4-FFF2-40B4-BE49-F238E27FC236}">
                <a16:creationId xmlns:a16="http://schemas.microsoft.com/office/drawing/2014/main" id="{ECC2CB9B-46D4-AD0F-0AAB-8553FB4BCB5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042BF7C-1906-0C1D-613C-DA68F9072C4C}"/>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962504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15ECD8-1457-D7A8-7B7A-A2B0644C889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4968358-8586-59A2-F6E4-E56300F069C9}"/>
              </a:ext>
            </a:extLst>
          </p:cNvPr>
          <p:cNvSpPr>
            <a:spLocks noGrp="1"/>
          </p:cNvSpPr>
          <p:nvPr>
            <p:ph type="dt" sz="half" idx="10"/>
          </p:nvPr>
        </p:nvSpPr>
        <p:spPr/>
        <p:txBody>
          <a:bodyPr/>
          <a:lstStyle/>
          <a:p>
            <a:fld id="{C53C564B-B659-4662-944F-701691ECD351}" type="datetime1">
              <a:rPr kumimoji="1" lang="ja-JP" altLang="en-US" smtClean="0"/>
              <a:t>2026/3/3</a:t>
            </a:fld>
            <a:endParaRPr kumimoji="1" lang="ja-JP" altLang="en-US"/>
          </a:p>
        </p:txBody>
      </p:sp>
      <p:sp>
        <p:nvSpPr>
          <p:cNvPr id="4" name="フッター プレースホルダー 3">
            <a:extLst>
              <a:ext uri="{FF2B5EF4-FFF2-40B4-BE49-F238E27FC236}">
                <a16:creationId xmlns:a16="http://schemas.microsoft.com/office/drawing/2014/main" id="{7C14C7F5-5EBD-4200-1193-A27DC2C2DDA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EEAFCCC2-A12C-38C4-A3C5-8DE8AE138A5A}"/>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2844563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4DF8BAE5-2383-3020-8CAA-415A822B8CDC}"/>
              </a:ext>
            </a:extLst>
          </p:cNvPr>
          <p:cNvSpPr>
            <a:spLocks noGrp="1"/>
          </p:cNvSpPr>
          <p:nvPr>
            <p:ph type="dt" sz="half" idx="10"/>
          </p:nvPr>
        </p:nvSpPr>
        <p:spPr/>
        <p:txBody>
          <a:bodyPr/>
          <a:lstStyle/>
          <a:p>
            <a:fld id="{3B0CDB07-C6D5-47D8-956E-445BBFE0FC0C}" type="datetime1">
              <a:rPr kumimoji="1" lang="ja-JP" altLang="en-US" smtClean="0"/>
              <a:t>2026/3/3</a:t>
            </a:fld>
            <a:endParaRPr kumimoji="1" lang="ja-JP" altLang="en-US"/>
          </a:p>
        </p:txBody>
      </p:sp>
      <p:sp>
        <p:nvSpPr>
          <p:cNvPr id="3" name="フッター プレースホルダー 2">
            <a:extLst>
              <a:ext uri="{FF2B5EF4-FFF2-40B4-BE49-F238E27FC236}">
                <a16:creationId xmlns:a16="http://schemas.microsoft.com/office/drawing/2014/main" id="{146E8583-33E8-AE17-9D8D-2D6B9646930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942D58D-0B72-B04D-AB14-6AD3639360B9}"/>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2688119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C5C7C5E-F9D8-55AA-17EB-7F187B6D1626}"/>
              </a:ext>
            </a:extLst>
          </p:cNvPr>
          <p:cNvSpPr>
            <a:spLocks noGrp="1"/>
          </p:cNvSpPr>
          <p:nvPr>
            <p:ph type="title"/>
          </p:nvPr>
        </p:nvSpPr>
        <p:spPr>
          <a:xfrm>
            <a:off x="629841" y="457200"/>
            <a:ext cx="2949178"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699C160-03BB-E7B5-6860-3154B10BB7B2}"/>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25BC3FF-4175-92AD-DE7E-975FAEBB10CF}"/>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4153ED0-A866-9149-5510-A59F73498EEB}"/>
              </a:ext>
            </a:extLst>
          </p:cNvPr>
          <p:cNvSpPr>
            <a:spLocks noGrp="1"/>
          </p:cNvSpPr>
          <p:nvPr>
            <p:ph type="dt" sz="half" idx="10"/>
          </p:nvPr>
        </p:nvSpPr>
        <p:spPr/>
        <p:txBody>
          <a:bodyPr/>
          <a:lstStyle/>
          <a:p>
            <a:fld id="{D973C64D-794A-4130-A599-CEE93AE6F12E}" type="datetime1">
              <a:rPr kumimoji="1" lang="ja-JP" altLang="en-US" smtClean="0"/>
              <a:t>2026/3/3</a:t>
            </a:fld>
            <a:endParaRPr kumimoji="1" lang="ja-JP" altLang="en-US"/>
          </a:p>
        </p:txBody>
      </p:sp>
      <p:sp>
        <p:nvSpPr>
          <p:cNvPr id="6" name="フッター プレースホルダー 5">
            <a:extLst>
              <a:ext uri="{FF2B5EF4-FFF2-40B4-BE49-F238E27FC236}">
                <a16:creationId xmlns:a16="http://schemas.microsoft.com/office/drawing/2014/main" id="{D300235F-B0E9-0432-F171-3FA81C0558C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07F115E-08C6-B017-31D0-D3EC609BF622}"/>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2568492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C43027-1FC4-1F31-477A-F3B7390323D9}"/>
              </a:ext>
            </a:extLst>
          </p:cNvPr>
          <p:cNvSpPr>
            <a:spLocks noGrp="1"/>
          </p:cNvSpPr>
          <p:nvPr>
            <p:ph type="title"/>
          </p:nvPr>
        </p:nvSpPr>
        <p:spPr>
          <a:xfrm>
            <a:off x="629841" y="457200"/>
            <a:ext cx="2949178"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60B9449-DE25-6923-A346-8264595B4D8D}"/>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B3B5B4B-AC0E-76AA-AF08-B50B933D3DD2}"/>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8C156CF-672F-4C71-1FDD-E0D502C1AAB6}"/>
              </a:ext>
            </a:extLst>
          </p:cNvPr>
          <p:cNvSpPr>
            <a:spLocks noGrp="1"/>
          </p:cNvSpPr>
          <p:nvPr>
            <p:ph type="dt" sz="half" idx="10"/>
          </p:nvPr>
        </p:nvSpPr>
        <p:spPr/>
        <p:txBody>
          <a:bodyPr/>
          <a:lstStyle/>
          <a:p>
            <a:fld id="{76389F96-60C7-4463-A0BB-0C7929C2CF36}" type="datetime1">
              <a:rPr kumimoji="1" lang="ja-JP" altLang="en-US" smtClean="0"/>
              <a:t>2026/3/3</a:t>
            </a:fld>
            <a:endParaRPr kumimoji="1" lang="ja-JP" altLang="en-US"/>
          </a:p>
        </p:txBody>
      </p:sp>
      <p:sp>
        <p:nvSpPr>
          <p:cNvPr id="6" name="フッター プレースホルダー 5">
            <a:extLst>
              <a:ext uri="{FF2B5EF4-FFF2-40B4-BE49-F238E27FC236}">
                <a16:creationId xmlns:a16="http://schemas.microsoft.com/office/drawing/2014/main" id="{072C1E4A-FFB2-63AD-2597-3531FA9517A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E05D46C-E555-F934-4DA1-3663B387F74F}"/>
              </a:ext>
            </a:extLst>
          </p:cNvPr>
          <p:cNvSpPr>
            <a:spLocks noGrp="1"/>
          </p:cNvSpPr>
          <p:nvPr>
            <p:ph type="sldNum" sz="quarter" idx="12"/>
          </p:nvPr>
        </p:nvSpPr>
        <p:spPr/>
        <p:txBody>
          <a:body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1181136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EDA98F9-8F9D-4368-F4E7-4E00AD47932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52156B5-FA18-0162-95F7-7022D831C0A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D5C2EE5-2A15-577C-26FE-B2E734EAE04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0EA83-6370-4430-BA18-95F1976A6D59}" type="datetime1">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F2A3C6FF-1B6F-AD50-3995-0C937D02667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8C9D24F-AC92-3050-CD7B-9003D4F7A07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61C070-390A-405B-BE7E-524685EE6652}" type="slidenum">
              <a:rPr kumimoji="1" lang="ja-JP" altLang="en-US" smtClean="0"/>
              <a:t>‹#›</a:t>
            </a:fld>
            <a:endParaRPr kumimoji="1" lang="ja-JP" altLang="en-US"/>
          </a:p>
        </p:txBody>
      </p:sp>
    </p:spTree>
    <p:extLst>
      <p:ext uri="{BB962C8B-B14F-4D97-AF65-F5344CB8AC3E}">
        <p14:creationId xmlns:p14="http://schemas.microsoft.com/office/powerpoint/2010/main" val="580672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rteq.jp/"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AD47BA8-6DFC-20BA-6D2E-7171F4C7F439}"/>
              </a:ext>
            </a:extLst>
          </p:cNvPr>
          <p:cNvSpPr>
            <a:spLocks noGrp="1"/>
          </p:cNvSpPr>
          <p:nvPr>
            <p:ph type="ctrTitle"/>
          </p:nvPr>
        </p:nvSpPr>
        <p:spPr>
          <a:xfrm>
            <a:off x="390888" y="558412"/>
            <a:ext cx="8278461" cy="3504037"/>
          </a:xfrm>
        </p:spPr>
        <p:txBody>
          <a:bodyPr>
            <a:normAutofit fontScale="90000"/>
          </a:bodyPr>
          <a:lstStyle/>
          <a:p>
            <a:pPr algn="l"/>
            <a:br>
              <a:rPr lang="en-US" altLang="ja-JP" dirty="0"/>
            </a:br>
            <a:br>
              <a:rPr lang="en-US" altLang="ja-JP" dirty="0"/>
            </a:br>
            <a:br>
              <a:rPr lang="en-US" altLang="ja-JP" dirty="0"/>
            </a:br>
            <a:br>
              <a:rPr lang="en-US" altLang="ja-JP" dirty="0"/>
            </a:br>
            <a:br>
              <a:rPr lang="en-US" altLang="ja-JP" dirty="0"/>
            </a:br>
            <a:br>
              <a:rPr lang="en-US" altLang="ja-JP" dirty="0"/>
            </a:br>
            <a:br>
              <a:rPr lang="en-US" altLang="ja-JP" dirty="0"/>
            </a:br>
            <a:r>
              <a:rPr lang="ja-JP" altLang="en-US" sz="1800" dirty="0"/>
              <a:t>東京都専修学校各種学校協会</a:t>
            </a:r>
            <a:br>
              <a:rPr lang="en-US" altLang="ja-JP" sz="1800" dirty="0"/>
            </a:br>
            <a:r>
              <a:rPr lang="ja-JP" altLang="en-US" sz="1800" dirty="0"/>
              <a:t>専修学校振興構想懇談会第</a:t>
            </a:r>
            <a:r>
              <a:rPr lang="en-US" altLang="ja-JP" sz="1800" dirty="0"/>
              <a:t>2</a:t>
            </a:r>
            <a:r>
              <a:rPr lang="ja-JP" altLang="en-US" sz="1800" dirty="0"/>
              <a:t>次検討部会第</a:t>
            </a:r>
            <a:r>
              <a:rPr lang="en-US" altLang="ja-JP" sz="1800" dirty="0"/>
              <a:t>3</a:t>
            </a:r>
            <a:r>
              <a:rPr lang="ja-JP" altLang="en-US" sz="1800" dirty="0"/>
              <a:t>回：</a:t>
            </a:r>
            <a:br>
              <a:rPr lang="en-US" altLang="ja-JP" sz="1800" dirty="0"/>
            </a:br>
            <a:r>
              <a:rPr lang="en-US" altLang="ja-JP" sz="1800" dirty="0"/>
              <a:t>2026</a:t>
            </a:r>
            <a:r>
              <a:rPr lang="ja-JP" altLang="en-US" sz="1800" dirty="0"/>
              <a:t>年</a:t>
            </a:r>
            <a:r>
              <a:rPr lang="en-US" altLang="ja-JP" sz="1800" dirty="0"/>
              <a:t>3</a:t>
            </a:r>
            <a:r>
              <a:rPr lang="ja-JP" altLang="en-US" sz="1800" dirty="0"/>
              <a:t>月</a:t>
            </a:r>
            <a:r>
              <a:rPr lang="en-US" altLang="ja-JP" sz="1800" dirty="0"/>
              <a:t>3</a:t>
            </a:r>
            <a:r>
              <a:rPr lang="ja-JP" altLang="en-US" sz="1800" dirty="0"/>
              <a:t>日</a:t>
            </a:r>
            <a:r>
              <a:rPr lang="en-US" altLang="ja-JP" sz="1800" dirty="0"/>
              <a:t>(</a:t>
            </a:r>
            <a:r>
              <a:rPr lang="ja-JP" altLang="en-US" sz="1800" dirty="0"/>
              <a:t>火</a:t>
            </a:r>
            <a:r>
              <a:rPr lang="en-US" altLang="ja-JP" sz="1800"/>
              <a:t>) </a:t>
            </a:r>
            <a:r>
              <a:rPr lang="en-US" altLang="ja-JP" sz="1800" dirty="0"/>
              <a:t>13:00</a:t>
            </a:r>
            <a:r>
              <a:rPr lang="ja-JP" altLang="en-US" sz="1800" dirty="0"/>
              <a:t>～</a:t>
            </a:r>
            <a:r>
              <a:rPr lang="en-US" altLang="ja-JP" sz="1800" dirty="0"/>
              <a:t>15:00@Zoom</a:t>
            </a:r>
            <a:br>
              <a:rPr lang="en-US" altLang="ja-JP" sz="1800" dirty="0"/>
            </a:br>
            <a:br>
              <a:rPr lang="en-US" altLang="ja-JP" sz="1800" dirty="0"/>
            </a:br>
            <a:r>
              <a:rPr lang="ja-JP" altLang="en-US" sz="5300" dirty="0"/>
              <a:t>　</a:t>
            </a:r>
            <a:br>
              <a:rPr lang="en-US" altLang="ja-JP" sz="5300" dirty="0"/>
            </a:br>
            <a:r>
              <a:rPr lang="ja-JP" altLang="ja-JP" sz="5300" dirty="0"/>
              <a:t>職業教育体系の確立に向けた</a:t>
            </a:r>
            <a:br>
              <a:rPr lang="en-US" altLang="ja-JP" sz="5300" dirty="0"/>
            </a:br>
            <a:r>
              <a:rPr lang="ja-JP" altLang="en-US" sz="5300" dirty="0"/>
              <a:t>　</a:t>
            </a:r>
            <a:r>
              <a:rPr lang="ja-JP" altLang="ja-JP" sz="5300" dirty="0"/>
              <a:t>日本版</a:t>
            </a:r>
            <a:r>
              <a:rPr lang="en-US" altLang="ja-JP" sz="5300" dirty="0"/>
              <a:t>NQF</a:t>
            </a:r>
            <a:r>
              <a:rPr lang="ja-JP" altLang="ja-JP" sz="5300" dirty="0"/>
              <a:t>の開発と実装</a:t>
            </a:r>
            <a:br>
              <a:rPr lang="en-US" altLang="ja-JP" sz="4000" dirty="0"/>
            </a:br>
            <a:r>
              <a:rPr lang="ja-JP" altLang="en-US" sz="4000" dirty="0"/>
              <a:t>　　　　　　</a:t>
            </a:r>
            <a:r>
              <a:rPr lang="ja-JP" altLang="ja-JP" sz="4000" dirty="0"/>
              <a:t>（要約）</a:t>
            </a:r>
            <a:endParaRPr lang="ja-JP" altLang="en-US" sz="4000" dirty="0"/>
          </a:p>
        </p:txBody>
      </p:sp>
      <p:sp>
        <p:nvSpPr>
          <p:cNvPr id="7" name="字幕 6">
            <a:extLst>
              <a:ext uri="{FF2B5EF4-FFF2-40B4-BE49-F238E27FC236}">
                <a16:creationId xmlns:a16="http://schemas.microsoft.com/office/drawing/2014/main" id="{FDA4B24F-FDB3-FDAC-C954-323AF0DF61F6}"/>
              </a:ext>
            </a:extLst>
          </p:cNvPr>
          <p:cNvSpPr>
            <a:spLocks noGrp="1"/>
          </p:cNvSpPr>
          <p:nvPr>
            <p:ph type="subTitle" idx="1"/>
          </p:nvPr>
        </p:nvSpPr>
        <p:spPr>
          <a:xfrm>
            <a:off x="1696617" y="4981959"/>
            <a:ext cx="6069787" cy="1031444"/>
          </a:xfrm>
        </p:spPr>
        <p:txBody>
          <a:bodyPr/>
          <a:lstStyle/>
          <a:p>
            <a:r>
              <a:rPr lang="ja-JP" altLang="en-US" sz="3600" dirty="0"/>
              <a:t>吉本圭一</a:t>
            </a:r>
            <a:endParaRPr lang="en-US" altLang="ja-JP" sz="3600" dirty="0"/>
          </a:p>
          <a:p>
            <a:r>
              <a:rPr lang="ja-JP" altLang="en-US" sz="2000" dirty="0"/>
              <a:t>（九州大学名誉教授、滋慶医療科学大学特任教授）</a:t>
            </a:r>
          </a:p>
        </p:txBody>
      </p:sp>
    </p:spTree>
    <p:extLst>
      <p:ext uri="{BB962C8B-B14F-4D97-AF65-F5344CB8AC3E}">
        <p14:creationId xmlns:p14="http://schemas.microsoft.com/office/powerpoint/2010/main" val="2041408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AFD5DD57-0757-C264-ECFB-037B3D966FD2}"/>
              </a:ext>
            </a:extLst>
          </p:cNvPr>
          <p:cNvSpPr>
            <a:spLocks noGrp="1"/>
          </p:cNvSpPr>
          <p:nvPr>
            <p:ph type="ctrTitle"/>
          </p:nvPr>
        </p:nvSpPr>
        <p:spPr>
          <a:xfrm>
            <a:off x="944724" y="364294"/>
            <a:ext cx="7254551" cy="615821"/>
          </a:xfrm>
        </p:spPr>
        <p:txBody>
          <a:bodyPr>
            <a:normAutofit/>
          </a:bodyPr>
          <a:lstStyle/>
          <a:p>
            <a:r>
              <a:rPr lang="ja-JP" altLang="en-US" sz="3600" dirty="0"/>
              <a:t>関連資料は、以下参照ください</a:t>
            </a:r>
          </a:p>
        </p:txBody>
      </p:sp>
      <p:pic>
        <p:nvPicPr>
          <p:cNvPr id="3" name="図 2">
            <a:extLst>
              <a:ext uri="{FF2B5EF4-FFF2-40B4-BE49-F238E27FC236}">
                <a16:creationId xmlns:a16="http://schemas.microsoft.com/office/drawing/2014/main" id="{9627369E-C9C1-1A6A-6BA1-6D8E54291781}"/>
              </a:ext>
            </a:extLst>
          </p:cNvPr>
          <p:cNvPicPr>
            <a:picLocks noChangeAspect="1"/>
          </p:cNvPicPr>
          <p:nvPr/>
        </p:nvPicPr>
        <p:blipFill>
          <a:blip r:embed="rId2"/>
          <a:stretch>
            <a:fillRect/>
          </a:stretch>
        </p:blipFill>
        <p:spPr>
          <a:xfrm>
            <a:off x="3537855" y="1931998"/>
            <a:ext cx="5259710" cy="4370831"/>
          </a:xfrm>
          <a:prstGeom prst="rect">
            <a:avLst/>
          </a:prstGeom>
        </p:spPr>
      </p:pic>
      <p:sp>
        <p:nvSpPr>
          <p:cNvPr id="7" name="テキスト ボックス 6">
            <a:extLst>
              <a:ext uri="{FF2B5EF4-FFF2-40B4-BE49-F238E27FC236}">
                <a16:creationId xmlns:a16="http://schemas.microsoft.com/office/drawing/2014/main" id="{1E38C86D-8B8F-0594-A6FD-DBC941C26641}"/>
              </a:ext>
            </a:extLst>
          </p:cNvPr>
          <p:cNvSpPr txBox="1"/>
          <p:nvPr/>
        </p:nvSpPr>
        <p:spPr>
          <a:xfrm>
            <a:off x="836597" y="1132891"/>
            <a:ext cx="3649215" cy="646331"/>
          </a:xfrm>
          <a:prstGeom prst="rect">
            <a:avLst/>
          </a:prstGeom>
          <a:noFill/>
        </p:spPr>
        <p:txBody>
          <a:bodyPr wrap="square" rtlCol="0">
            <a:spAutoFit/>
          </a:bodyPr>
          <a:lstStyle/>
          <a:p>
            <a:pPr algn="ctr"/>
            <a:r>
              <a:rPr lang="ja-JP" altLang="en-US" dirty="0"/>
              <a:t>第三段階教育と学位・資格研究会</a:t>
            </a:r>
            <a:endParaRPr lang="en-US" altLang="ja-JP" dirty="0"/>
          </a:p>
          <a:p>
            <a:pPr algn="ctr"/>
            <a:r>
              <a:rPr lang="ja-JP" altLang="en-US" dirty="0"/>
              <a:t>　</a:t>
            </a:r>
            <a:r>
              <a:rPr lang="en-GB" altLang="ja-JP" dirty="0">
                <a:hlinkClick r:id="rId3"/>
              </a:rPr>
              <a:t>https://rteq.jp/</a:t>
            </a:r>
            <a:endParaRPr lang="ja-JP" altLang="en-US" dirty="0"/>
          </a:p>
        </p:txBody>
      </p:sp>
      <p:pic>
        <p:nvPicPr>
          <p:cNvPr id="10" name="図 9">
            <a:extLst>
              <a:ext uri="{FF2B5EF4-FFF2-40B4-BE49-F238E27FC236}">
                <a16:creationId xmlns:a16="http://schemas.microsoft.com/office/drawing/2014/main" id="{CC9F33C5-D18C-415B-C6F4-31E390EE2529}"/>
              </a:ext>
            </a:extLst>
          </p:cNvPr>
          <p:cNvPicPr>
            <a:picLocks noChangeAspect="1"/>
          </p:cNvPicPr>
          <p:nvPr/>
        </p:nvPicPr>
        <p:blipFill>
          <a:blip r:embed="rId4"/>
          <a:stretch>
            <a:fillRect/>
          </a:stretch>
        </p:blipFill>
        <p:spPr>
          <a:xfrm>
            <a:off x="944724" y="1872427"/>
            <a:ext cx="1840043" cy="1840043"/>
          </a:xfrm>
          <a:prstGeom prst="rect">
            <a:avLst/>
          </a:prstGeom>
        </p:spPr>
      </p:pic>
    </p:spTree>
    <p:extLst>
      <p:ext uri="{BB962C8B-B14F-4D97-AF65-F5344CB8AC3E}">
        <p14:creationId xmlns:p14="http://schemas.microsoft.com/office/powerpoint/2010/main" val="318665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B820F4-A9B0-A2AA-4FA0-E11F14B175D7}"/>
              </a:ext>
            </a:extLst>
          </p:cNvPr>
          <p:cNvSpPr>
            <a:spLocks noGrp="1"/>
          </p:cNvSpPr>
          <p:nvPr>
            <p:ph type="title"/>
          </p:nvPr>
        </p:nvSpPr>
        <p:spPr/>
        <p:txBody>
          <a:bodyPr>
            <a:normAutofit/>
          </a:bodyPr>
          <a:lstStyle/>
          <a:p>
            <a:r>
              <a:rPr kumimoji="1" lang="en-US" altLang="ja-JP" sz="3200" b="1" dirty="0"/>
              <a:t>1. </a:t>
            </a:r>
            <a:r>
              <a:rPr kumimoji="1" lang="ja-JP" altLang="en-US" sz="3200" b="1" dirty="0"/>
              <a:t>はじめに：学修者本位の教育訓練と</a:t>
            </a:r>
            <a:br>
              <a:rPr kumimoji="1" lang="en-US" altLang="ja-JP" sz="3200" b="1" dirty="0"/>
            </a:br>
            <a:r>
              <a:rPr kumimoji="1" lang="ja-JP" altLang="en-US" sz="3200" b="1" dirty="0"/>
              <a:t>　　　国家学位資格枠組（</a:t>
            </a:r>
            <a:r>
              <a:rPr kumimoji="1" lang="en-US" altLang="ja-JP" sz="3200" b="1" dirty="0"/>
              <a:t>NQF</a:t>
            </a:r>
            <a:r>
              <a:rPr kumimoji="1" lang="ja-JP" altLang="en-US" sz="3200" b="1" dirty="0"/>
              <a:t>）</a:t>
            </a:r>
          </a:p>
        </p:txBody>
      </p:sp>
      <p:sp>
        <p:nvSpPr>
          <p:cNvPr id="3" name="コンテンツ プレースホルダー 2">
            <a:extLst>
              <a:ext uri="{FF2B5EF4-FFF2-40B4-BE49-F238E27FC236}">
                <a16:creationId xmlns:a16="http://schemas.microsoft.com/office/drawing/2014/main" id="{DC1D8956-7DF2-6033-7ECF-F210CAD6C9C1}"/>
              </a:ext>
            </a:extLst>
          </p:cNvPr>
          <p:cNvSpPr>
            <a:spLocks noGrp="1"/>
          </p:cNvSpPr>
          <p:nvPr>
            <p:ph idx="1"/>
          </p:nvPr>
        </p:nvSpPr>
        <p:spPr>
          <a:xfrm>
            <a:off x="628650" y="1690689"/>
            <a:ext cx="8026739" cy="4665662"/>
          </a:xfrm>
        </p:spPr>
        <p:txBody>
          <a:bodyPr>
            <a:normAutofit fontScale="85000" lnSpcReduction="20000"/>
          </a:bodyPr>
          <a:lstStyle/>
          <a:p>
            <a:pPr>
              <a:lnSpc>
                <a:spcPct val="120000"/>
              </a:lnSpc>
            </a:pPr>
            <a:r>
              <a:rPr kumimoji="1" lang="ja-JP" altLang="en-US" dirty="0"/>
              <a:t>日本の教育訓練における中長期的課題は、学修者や職業人を中心とした質の高いプログラムの実施である 。</a:t>
            </a:r>
            <a:endParaRPr kumimoji="1" lang="en-US" altLang="ja-JP" dirty="0"/>
          </a:p>
          <a:p>
            <a:pPr>
              <a:lnSpc>
                <a:spcPct val="120000"/>
              </a:lnSpc>
            </a:pPr>
            <a:r>
              <a:rPr kumimoji="1" lang="ja-JP" altLang="en-US" dirty="0"/>
              <a:t>現在、大学を中心とした「学修者本位の教育」が議論されているが、専門学校等が担う「実社会で活躍する人材養成」という視点が不十分であり、職業教育の体系的なビジョンによる補完が求められている 。</a:t>
            </a:r>
            <a:endParaRPr kumimoji="1" lang="en-US" altLang="ja-JP" dirty="0"/>
          </a:p>
          <a:p>
            <a:pPr>
              <a:lnSpc>
                <a:spcPct val="120000"/>
              </a:lnSpc>
            </a:pPr>
            <a:r>
              <a:rPr kumimoji="1" lang="ja-JP" altLang="en-US" dirty="0"/>
              <a:t>この質保証の世界的潮流が、国家学位資格枠組（</a:t>
            </a:r>
            <a:r>
              <a:rPr kumimoji="1" lang="en-US" altLang="ja-JP" dirty="0"/>
              <a:t>NQF: National Qualifications Framework</a:t>
            </a:r>
            <a:r>
              <a:rPr kumimoji="1" lang="ja-JP" altLang="en-US" dirty="0"/>
              <a:t>）である。</a:t>
            </a:r>
            <a:r>
              <a:rPr kumimoji="1" lang="en-US" altLang="ja-JP" dirty="0"/>
              <a:t>NQF</a:t>
            </a:r>
            <a:r>
              <a:rPr kumimoji="1" lang="ja-JP" altLang="en-US" dirty="0"/>
              <a:t>は、教育と職業という異なる「界（コミュニティ）」を越えて移動する学修者のために、共通の価値基準を構築し、対話を醸成するための包括的な政策ツールである 。</a:t>
            </a:r>
          </a:p>
        </p:txBody>
      </p:sp>
      <p:sp>
        <p:nvSpPr>
          <p:cNvPr id="4" name="日付プレースホルダー 3">
            <a:extLst>
              <a:ext uri="{FF2B5EF4-FFF2-40B4-BE49-F238E27FC236}">
                <a16:creationId xmlns:a16="http://schemas.microsoft.com/office/drawing/2014/main" id="{47B3246C-4887-2EC9-707C-79A1D09D82E2}"/>
              </a:ext>
            </a:extLst>
          </p:cNvPr>
          <p:cNvSpPr>
            <a:spLocks noGrp="1"/>
          </p:cNvSpPr>
          <p:nvPr>
            <p:ph type="dt" sz="half" idx="10"/>
          </p:nvPr>
        </p:nvSpPr>
        <p:spPr/>
        <p:txBody>
          <a:bodyPr/>
          <a:lstStyle/>
          <a:p>
            <a:fld id="{63172BCE-B7B2-4FF6-AF6F-8ABF5621CF83}" type="datetime1">
              <a:rPr kumimoji="1" lang="ja-JP" altLang="en-US" smtClean="0"/>
              <a:t>2026/3/3</a:t>
            </a:fld>
            <a:endParaRPr kumimoji="1" lang="ja-JP" altLang="en-US" dirty="0"/>
          </a:p>
        </p:txBody>
      </p:sp>
      <p:sp>
        <p:nvSpPr>
          <p:cNvPr id="5" name="スライド番号プレースホルダー 4">
            <a:extLst>
              <a:ext uri="{FF2B5EF4-FFF2-40B4-BE49-F238E27FC236}">
                <a16:creationId xmlns:a16="http://schemas.microsoft.com/office/drawing/2014/main" id="{BE6DCEEC-9A39-50F6-BC70-2F3AB364933A}"/>
              </a:ext>
            </a:extLst>
          </p:cNvPr>
          <p:cNvSpPr>
            <a:spLocks noGrp="1"/>
          </p:cNvSpPr>
          <p:nvPr>
            <p:ph type="sldNum" sz="quarter" idx="12"/>
          </p:nvPr>
        </p:nvSpPr>
        <p:spPr/>
        <p:txBody>
          <a:bodyPr/>
          <a:lstStyle/>
          <a:p>
            <a:fld id="{E461C070-390A-405B-BE7E-524685EE6652}" type="slidenum">
              <a:rPr kumimoji="1" lang="ja-JP" altLang="en-US" smtClean="0"/>
              <a:t>2</a:t>
            </a:fld>
            <a:endParaRPr kumimoji="1" lang="ja-JP" altLang="en-US"/>
          </a:p>
        </p:txBody>
      </p:sp>
    </p:spTree>
    <p:extLst>
      <p:ext uri="{BB962C8B-B14F-4D97-AF65-F5344CB8AC3E}">
        <p14:creationId xmlns:p14="http://schemas.microsoft.com/office/powerpoint/2010/main" val="1411105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1A13F8B-EACB-6CB2-AB0E-CE3989D029AB}"/>
              </a:ext>
            </a:extLst>
          </p:cNvPr>
          <p:cNvSpPr>
            <a:spLocks noGrp="1"/>
          </p:cNvSpPr>
          <p:nvPr>
            <p:ph type="title"/>
          </p:nvPr>
        </p:nvSpPr>
        <p:spPr>
          <a:xfrm>
            <a:off x="628650" y="365127"/>
            <a:ext cx="8068620" cy="1742880"/>
          </a:xfrm>
        </p:spPr>
        <p:txBody>
          <a:bodyPr>
            <a:noAutofit/>
          </a:bodyPr>
          <a:lstStyle/>
          <a:p>
            <a:pPr>
              <a:spcBef>
                <a:spcPts val="600"/>
              </a:spcBef>
            </a:pPr>
            <a:r>
              <a:rPr lang="en-US" altLang="ja-JP" sz="3200" b="1" dirty="0"/>
              <a:t>2. </a:t>
            </a:r>
            <a:r>
              <a:rPr lang="ja-JP" altLang="ja-JP" sz="3200" b="1" dirty="0"/>
              <a:t>日本における国家学位資格枠組み（</a:t>
            </a:r>
            <a:r>
              <a:rPr lang="en-US" altLang="ja-JP" sz="3200" b="1" dirty="0"/>
              <a:t>NQF</a:t>
            </a:r>
            <a:r>
              <a:rPr lang="ja-JP" altLang="ja-JP" sz="3200" b="1" dirty="0"/>
              <a:t>）の必要性と困難</a:t>
            </a:r>
            <a:br>
              <a:rPr lang="en-US" altLang="ja-JP" sz="3200" b="1" dirty="0"/>
            </a:br>
            <a:r>
              <a:rPr lang="en-US" altLang="ja-JP" sz="2000" b="1" dirty="0"/>
              <a:t> </a:t>
            </a:r>
            <a:br>
              <a:rPr lang="en-US" altLang="ja-JP" sz="3200" b="1" dirty="0"/>
            </a:br>
            <a:r>
              <a:rPr lang="ja-JP" altLang="ja-JP" sz="2800" b="1" dirty="0"/>
              <a:t>（</a:t>
            </a:r>
            <a:r>
              <a:rPr lang="en-US" altLang="ja-JP" sz="2800" b="1" dirty="0"/>
              <a:t>1</a:t>
            </a:r>
            <a:r>
              <a:rPr lang="ja-JP" altLang="ja-JP" sz="2800" b="1" dirty="0"/>
              <a:t>）日本特有の困難：「イエ社会」の構造</a:t>
            </a:r>
            <a:endParaRPr kumimoji="1" lang="ja-JP" altLang="en-US" sz="3200" dirty="0"/>
          </a:p>
        </p:txBody>
      </p:sp>
      <p:sp>
        <p:nvSpPr>
          <p:cNvPr id="3" name="コンテンツ プレースホルダー 2">
            <a:extLst>
              <a:ext uri="{FF2B5EF4-FFF2-40B4-BE49-F238E27FC236}">
                <a16:creationId xmlns:a16="http://schemas.microsoft.com/office/drawing/2014/main" id="{29F2B045-C4F2-508F-16F8-78DE81932EA0}"/>
              </a:ext>
            </a:extLst>
          </p:cNvPr>
          <p:cNvSpPr>
            <a:spLocks noGrp="1"/>
          </p:cNvSpPr>
          <p:nvPr>
            <p:ph idx="1"/>
          </p:nvPr>
        </p:nvSpPr>
        <p:spPr>
          <a:xfrm>
            <a:off x="628650" y="2359293"/>
            <a:ext cx="7886700" cy="3817670"/>
          </a:xfrm>
        </p:spPr>
        <p:txBody>
          <a:bodyPr/>
          <a:lstStyle/>
          <a:p>
            <a:pPr>
              <a:lnSpc>
                <a:spcPct val="100000"/>
              </a:lnSpc>
            </a:pPr>
            <a:r>
              <a:rPr lang="ja-JP" altLang="ja-JP" sz="2400" dirty="0"/>
              <a:t>日本では伝統的な「イエ社会」やメンバーシップ型雇用の影響により、組織を超えた公共的な価値や基準が育ちにくかった 。</a:t>
            </a:r>
            <a:endParaRPr lang="en-US" altLang="ja-JP" sz="2400" dirty="0"/>
          </a:p>
          <a:p>
            <a:pPr>
              <a:lnSpc>
                <a:spcPct val="100000"/>
              </a:lnSpc>
            </a:pPr>
            <a:r>
              <a:rPr lang="ja-JP" altLang="ja-JP" sz="2400" dirty="0"/>
              <a:t>教育界では学校種間の序列化が、職業界では企業特殊的な能力評価が所与で、共通「言語」としての</a:t>
            </a:r>
            <a:r>
              <a:rPr lang="en-US" altLang="ja-JP" sz="2400" dirty="0"/>
              <a:t>NQF</a:t>
            </a:r>
            <a:r>
              <a:rPr lang="ja-JP" altLang="ja-JP" sz="2400" dirty="0"/>
              <a:t>への認識が低かった背景がある 。</a:t>
            </a:r>
          </a:p>
          <a:p>
            <a:endParaRPr kumimoji="1" lang="ja-JP" altLang="en-US" dirty="0"/>
          </a:p>
        </p:txBody>
      </p:sp>
      <p:sp>
        <p:nvSpPr>
          <p:cNvPr id="4" name="日付プレースホルダー 3">
            <a:extLst>
              <a:ext uri="{FF2B5EF4-FFF2-40B4-BE49-F238E27FC236}">
                <a16:creationId xmlns:a16="http://schemas.microsoft.com/office/drawing/2014/main" id="{EB169230-7E23-BEF3-F7F5-C604D455F851}"/>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304E33A0-1077-1F0B-9FD2-0DDFAFD50AE7}"/>
              </a:ext>
            </a:extLst>
          </p:cNvPr>
          <p:cNvSpPr>
            <a:spLocks noGrp="1"/>
          </p:cNvSpPr>
          <p:nvPr>
            <p:ph type="sldNum" sz="quarter" idx="12"/>
          </p:nvPr>
        </p:nvSpPr>
        <p:spPr/>
        <p:txBody>
          <a:bodyPr/>
          <a:lstStyle/>
          <a:p>
            <a:fld id="{E461C070-390A-405B-BE7E-524685EE6652}" type="slidenum">
              <a:rPr kumimoji="1" lang="ja-JP" altLang="en-US" smtClean="0"/>
              <a:t>3</a:t>
            </a:fld>
            <a:endParaRPr kumimoji="1" lang="ja-JP" altLang="en-US"/>
          </a:p>
        </p:txBody>
      </p:sp>
    </p:spTree>
    <p:extLst>
      <p:ext uri="{BB962C8B-B14F-4D97-AF65-F5344CB8AC3E}">
        <p14:creationId xmlns:p14="http://schemas.microsoft.com/office/powerpoint/2010/main" val="72849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36AC7A-5C10-3A31-7E76-7F9ADB63BEDB}"/>
              </a:ext>
            </a:extLst>
          </p:cNvPr>
          <p:cNvSpPr>
            <a:spLocks noGrp="1"/>
          </p:cNvSpPr>
          <p:nvPr>
            <p:ph type="title"/>
          </p:nvPr>
        </p:nvSpPr>
        <p:spPr>
          <a:xfrm>
            <a:off x="628650" y="328068"/>
            <a:ext cx="7886700" cy="1521673"/>
          </a:xfrm>
        </p:spPr>
        <p:txBody>
          <a:bodyPr>
            <a:normAutofit fontScale="90000"/>
          </a:bodyPr>
          <a:lstStyle/>
          <a:p>
            <a:r>
              <a:rPr lang="en-US" altLang="ja-JP" sz="3600" b="1" dirty="0"/>
              <a:t>2. </a:t>
            </a:r>
            <a:r>
              <a:rPr lang="ja-JP" altLang="ja-JP" sz="3600" b="1" dirty="0"/>
              <a:t>日本における国家学位資格枠組み（</a:t>
            </a:r>
            <a:r>
              <a:rPr lang="en-US" altLang="ja-JP" sz="3600" b="1" dirty="0"/>
              <a:t>NQF</a:t>
            </a:r>
            <a:r>
              <a:rPr lang="ja-JP" altLang="ja-JP" sz="3600" b="1" dirty="0"/>
              <a:t>）の必要性と困難</a:t>
            </a:r>
            <a:br>
              <a:rPr lang="en-US" altLang="ja-JP" sz="3600" b="1" dirty="0"/>
            </a:br>
            <a:r>
              <a:rPr lang="ja-JP" altLang="en-US" sz="2200" b="1" dirty="0"/>
              <a:t>　</a:t>
            </a:r>
            <a:br>
              <a:rPr lang="en-US" altLang="ja-JP" sz="2800" b="1" dirty="0"/>
            </a:br>
            <a:r>
              <a:rPr lang="ja-JP" altLang="ja-JP" sz="3100" b="1" dirty="0"/>
              <a:t>（</a:t>
            </a:r>
            <a:r>
              <a:rPr lang="en-US" altLang="ja-JP" sz="3100" b="1" dirty="0"/>
              <a:t>2</a:t>
            </a:r>
            <a:r>
              <a:rPr lang="ja-JP" altLang="ja-JP" sz="3100" b="1" dirty="0"/>
              <a:t>）</a:t>
            </a:r>
            <a:r>
              <a:rPr lang="en-US" altLang="ja-JP" sz="3100" b="1" dirty="0"/>
              <a:t>NQF</a:t>
            </a:r>
            <a:r>
              <a:rPr lang="ja-JP" altLang="ja-JP" sz="3100" b="1" dirty="0"/>
              <a:t>を必要とする</a:t>
            </a:r>
            <a:r>
              <a:rPr lang="en-US" altLang="ja-JP" sz="3100" b="1" dirty="0"/>
              <a:t>3</a:t>
            </a:r>
            <a:r>
              <a:rPr lang="ja-JP" altLang="ja-JP" sz="3100" b="1" dirty="0"/>
              <a:t>つの潮流</a:t>
            </a:r>
            <a:endParaRPr kumimoji="1" lang="ja-JP" altLang="en-US" sz="3100" dirty="0"/>
          </a:p>
        </p:txBody>
      </p:sp>
      <p:sp>
        <p:nvSpPr>
          <p:cNvPr id="3" name="コンテンツ プレースホルダー 2">
            <a:extLst>
              <a:ext uri="{FF2B5EF4-FFF2-40B4-BE49-F238E27FC236}">
                <a16:creationId xmlns:a16="http://schemas.microsoft.com/office/drawing/2014/main" id="{7C3D83C1-7A83-860F-9057-E0023796ACD1}"/>
              </a:ext>
            </a:extLst>
          </p:cNvPr>
          <p:cNvSpPr>
            <a:spLocks noGrp="1"/>
          </p:cNvSpPr>
          <p:nvPr>
            <p:ph idx="1"/>
          </p:nvPr>
        </p:nvSpPr>
        <p:spPr>
          <a:xfrm>
            <a:off x="628650" y="2058127"/>
            <a:ext cx="7886700" cy="4298224"/>
          </a:xfrm>
        </p:spPr>
        <p:txBody>
          <a:bodyPr>
            <a:normAutofit/>
          </a:bodyPr>
          <a:lstStyle/>
          <a:p>
            <a:r>
              <a:rPr lang="ja-JP" altLang="ja-JP" sz="2400" dirty="0"/>
              <a:t>しかし、現代の日本には以下の</a:t>
            </a:r>
            <a:r>
              <a:rPr lang="en-US" altLang="ja-JP" sz="2400" dirty="0"/>
              <a:t>3</a:t>
            </a:r>
            <a:r>
              <a:rPr lang="ja-JP" altLang="ja-JP" sz="2400" dirty="0"/>
              <a:t>つのニーズがあり、</a:t>
            </a:r>
            <a:r>
              <a:rPr lang="en-US" altLang="ja-JP" sz="2400" dirty="0"/>
              <a:t>NQF</a:t>
            </a:r>
            <a:r>
              <a:rPr lang="ja-JP" altLang="ja-JP" sz="2400" dirty="0"/>
              <a:t>による「共通言語」が不可欠 。</a:t>
            </a:r>
            <a:endParaRPr lang="en-US" altLang="ja-JP" sz="2400" dirty="0"/>
          </a:p>
          <a:p>
            <a:pPr lvl="1">
              <a:lnSpc>
                <a:spcPct val="100000"/>
              </a:lnSpc>
            </a:pPr>
            <a:r>
              <a:rPr lang="ja-JP" altLang="ja-JP" b="1" dirty="0"/>
              <a:t>生涯にわたるキャリア発展</a:t>
            </a:r>
            <a:r>
              <a:rPr lang="en-US" altLang="ja-JP" dirty="0"/>
              <a:t>: </a:t>
            </a:r>
            <a:r>
              <a:rPr lang="ja-JP" altLang="ja-JP" dirty="0"/>
              <a:t>特定企業で完結しないキャリア形成や、リカレント教育・リスキリングの環境整備のため 。</a:t>
            </a:r>
          </a:p>
          <a:p>
            <a:pPr lvl="1">
              <a:lnSpc>
                <a:spcPct val="100000"/>
              </a:lnSpc>
            </a:pPr>
            <a:r>
              <a:rPr lang="ja-JP" altLang="ja-JP" b="1" dirty="0"/>
              <a:t>学術と職業アプローチの交流</a:t>
            </a:r>
            <a:r>
              <a:rPr lang="en-US" altLang="ja-JP" dirty="0"/>
              <a:t>: 2011</a:t>
            </a:r>
            <a:r>
              <a:rPr lang="ja-JP" altLang="ja-JP" dirty="0"/>
              <a:t>年の中教審答申以来の課題である「職業教育体系の確立」と、両アプローチの同等性についての社会的認識の形成 。</a:t>
            </a:r>
          </a:p>
          <a:p>
            <a:pPr lvl="1">
              <a:lnSpc>
                <a:spcPct val="100000"/>
              </a:lnSpc>
            </a:pPr>
            <a:r>
              <a:rPr lang="ja-JP" altLang="ja-JP" b="1" dirty="0"/>
              <a:t>教育・訓練のグローバル化</a:t>
            </a:r>
            <a:r>
              <a:rPr lang="en-US" altLang="ja-JP" dirty="0"/>
              <a:t>: ICT</a:t>
            </a:r>
            <a:r>
              <a:rPr lang="ja-JP" altLang="ja-JP" dirty="0"/>
              <a:t>の発展や「東京規約」への対応により、国境を越えた学位・資格・単位等の相互承認が必要となっているため 。</a:t>
            </a:r>
          </a:p>
          <a:p>
            <a:endParaRPr kumimoji="1" lang="ja-JP" altLang="en-US" dirty="0"/>
          </a:p>
        </p:txBody>
      </p:sp>
      <p:sp>
        <p:nvSpPr>
          <p:cNvPr id="4" name="日付プレースホルダー 3">
            <a:extLst>
              <a:ext uri="{FF2B5EF4-FFF2-40B4-BE49-F238E27FC236}">
                <a16:creationId xmlns:a16="http://schemas.microsoft.com/office/drawing/2014/main" id="{A262E7D9-BFBE-0109-3233-A348C49E430B}"/>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FC57615E-848A-3AD2-CD18-EEA40FACD4F6}"/>
              </a:ext>
            </a:extLst>
          </p:cNvPr>
          <p:cNvSpPr>
            <a:spLocks noGrp="1"/>
          </p:cNvSpPr>
          <p:nvPr>
            <p:ph type="sldNum" sz="quarter" idx="12"/>
          </p:nvPr>
        </p:nvSpPr>
        <p:spPr/>
        <p:txBody>
          <a:bodyPr/>
          <a:lstStyle/>
          <a:p>
            <a:fld id="{E461C070-390A-405B-BE7E-524685EE6652}" type="slidenum">
              <a:rPr kumimoji="1" lang="ja-JP" altLang="en-US" smtClean="0"/>
              <a:t>4</a:t>
            </a:fld>
            <a:endParaRPr kumimoji="1" lang="ja-JP" altLang="en-US"/>
          </a:p>
        </p:txBody>
      </p:sp>
    </p:spTree>
    <p:extLst>
      <p:ext uri="{BB962C8B-B14F-4D97-AF65-F5344CB8AC3E}">
        <p14:creationId xmlns:p14="http://schemas.microsoft.com/office/powerpoint/2010/main" val="191942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69FF79-156A-1C49-11B8-4AB4664870BF}"/>
              </a:ext>
            </a:extLst>
          </p:cNvPr>
          <p:cNvSpPr>
            <a:spLocks noGrp="1"/>
          </p:cNvSpPr>
          <p:nvPr>
            <p:ph type="title"/>
          </p:nvPr>
        </p:nvSpPr>
        <p:spPr>
          <a:xfrm>
            <a:off x="628650" y="365127"/>
            <a:ext cx="7886700" cy="653975"/>
          </a:xfrm>
        </p:spPr>
        <p:txBody>
          <a:bodyPr>
            <a:normAutofit fontScale="90000"/>
          </a:bodyPr>
          <a:lstStyle/>
          <a:p>
            <a:r>
              <a:rPr lang="en-US" altLang="ja-JP" sz="3600" b="1" dirty="0"/>
              <a:t>3. </a:t>
            </a:r>
            <a:r>
              <a:rPr lang="ja-JP" altLang="ja-JP" sz="3600" b="1" dirty="0"/>
              <a:t>日本版</a:t>
            </a:r>
            <a:r>
              <a:rPr lang="en-US" altLang="ja-JP" sz="3600" b="1" dirty="0"/>
              <a:t>NQF</a:t>
            </a:r>
            <a:r>
              <a:rPr lang="ja-JP" altLang="ja-JP" sz="3600" b="1" dirty="0"/>
              <a:t>の開発に向けた</a:t>
            </a:r>
            <a:r>
              <a:rPr lang="en-US" altLang="ja-JP" sz="3600" b="1" dirty="0"/>
              <a:t>5</a:t>
            </a:r>
            <a:r>
              <a:rPr lang="ja-JP" altLang="ja-JP" sz="3600" b="1" dirty="0"/>
              <a:t>つの課題</a:t>
            </a:r>
            <a:endParaRPr kumimoji="1" lang="ja-JP" altLang="en-US" dirty="0"/>
          </a:p>
        </p:txBody>
      </p:sp>
      <p:sp>
        <p:nvSpPr>
          <p:cNvPr id="3" name="コンテンツ プレースホルダー 2">
            <a:extLst>
              <a:ext uri="{FF2B5EF4-FFF2-40B4-BE49-F238E27FC236}">
                <a16:creationId xmlns:a16="http://schemas.microsoft.com/office/drawing/2014/main" id="{5430B05E-6BD2-81F8-A211-E6F32082EE2C}"/>
              </a:ext>
            </a:extLst>
          </p:cNvPr>
          <p:cNvSpPr>
            <a:spLocks noGrp="1"/>
          </p:cNvSpPr>
          <p:nvPr>
            <p:ph idx="1"/>
          </p:nvPr>
        </p:nvSpPr>
        <p:spPr>
          <a:xfrm>
            <a:off x="628650" y="1207566"/>
            <a:ext cx="7886700" cy="4969397"/>
          </a:xfrm>
        </p:spPr>
        <p:txBody>
          <a:bodyPr/>
          <a:lstStyle/>
          <a:p>
            <a:r>
              <a:rPr lang="ja-JP" altLang="ja-JP" sz="2400" dirty="0"/>
              <a:t>日本版</a:t>
            </a:r>
            <a:r>
              <a:rPr lang="en-US" altLang="ja-JP" sz="2400" dirty="0"/>
              <a:t>NQF</a:t>
            </a:r>
            <a:r>
              <a:rPr lang="ja-JP" altLang="ja-JP" sz="2400" dirty="0"/>
              <a:t>の実装に向け、特に専修学校の視点から以下の</a:t>
            </a:r>
            <a:r>
              <a:rPr lang="en-US" altLang="ja-JP" sz="2400" dirty="0"/>
              <a:t>5</a:t>
            </a:r>
            <a:r>
              <a:rPr lang="ja-JP" altLang="ja-JP" sz="2400" dirty="0"/>
              <a:t>点が指摘される 。</a:t>
            </a:r>
          </a:p>
          <a:p>
            <a:pPr marL="971550" lvl="1" indent="-514350">
              <a:lnSpc>
                <a:spcPct val="100000"/>
              </a:lnSpc>
              <a:buFont typeface="+mj-ea"/>
              <a:buAutoNum type="circleNumDbPlain"/>
            </a:pPr>
            <a:r>
              <a:rPr lang="ja-JP" altLang="ja-JP" b="1" dirty="0"/>
              <a:t>タキソノミー（学修成果の分類体系）の策定</a:t>
            </a:r>
            <a:r>
              <a:rPr lang="en-US" altLang="ja-JP" dirty="0"/>
              <a:t>: </a:t>
            </a:r>
            <a:r>
              <a:rPr lang="ja-JP" altLang="ja-JP" dirty="0"/>
              <a:t>日本の学校教育法に基づき、「知識」「技能」「態度」に加え、それらを現場の文脈で活用する「応用」（の経験）の</a:t>
            </a:r>
            <a:r>
              <a:rPr lang="en-US" altLang="ja-JP" dirty="0"/>
              <a:t>4</a:t>
            </a:r>
            <a:r>
              <a:rPr lang="ja-JP" altLang="ja-JP" dirty="0"/>
              <a:t>次元を設定することが妥当である 。</a:t>
            </a:r>
          </a:p>
          <a:p>
            <a:pPr marL="971550" lvl="1" indent="-514350">
              <a:lnSpc>
                <a:spcPct val="100000"/>
              </a:lnSpc>
              <a:buFont typeface="+mj-ea"/>
              <a:buAutoNum type="circleNumDbPlain"/>
            </a:pPr>
            <a:r>
              <a:rPr lang="ja-JP" altLang="ja-JP" b="1" dirty="0"/>
              <a:t>日本の学校制度に即したレベル区分</a:t>
            </a:r>
            <a:r>
              <a:rPr lang="en-US" altLang="ja-JP" dirty="0"/>
              <a:t>: </a:t>
            </a:r>
            <a:r>
              <a:rPr lang="ja-JP" altLang="ja-JP" dirty="0"/>
              <a:t>義務教育から博士段階までを</a:t>
            </a:r>
            <a:r>
              <a:rPr lang="en-US" altLang="ja-JP" dirty="0"/>
              <a:t>8</a:t>
            </a:r>
            <a:r>
              <a:rPr lang="ja-JP" altLang="ja-JP" dirty="0"/>
              <a:t>階梯で識別する 。特筆すべきは、准看護師等の養成を担う「専修学校高等課程</a:t>
            </a:r>
            <a:r>
              <a:rPr lang="en-US" altLang="ja-JP" dirty="0"/>
              <a:t>2</a:t>
            </a:r>
            <a:r>
              <a:rPr lang="ja-JP" altLang="ja-JP" dirty="0"/>
              <a:t>年制」を独立したレベルとして認定することの重要性である 。</a:t>
            </a:r>
          </a:p>
          <a:p>
            <a:endParaRPr kumimoji="1" lang="ja-JP" altLang="en-US" dirty="0"/>
          </a:p>
        </p:txBody>
      </p:sp>
      <p:sp>
        <p:nvSpPr>
          <p:cNvPr id="4" name="日付プレースホルダー 3">
            <a:extLst>
              <a:ext uri="{FF2B5EF4-FFF2-40B4-BE49-F238E27FC236}">
                <a16:creationId xmlns:a16="http://schemas.microsoft.com/office/drawing/2014/main" id="{E9E94E3A-5EA0-E688-7161-8D4EE74E0A7E}"/>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41B175B4-EC7C-685D-87F0-7B56E11E0309}"/>
              </a:ext>
            </a:extLst>
          </p:cNvPr>
          <p:cNvSpPr>
            <a:spLocks noGrp="1"/>
          </p:cNvSpPr>
          <p:nvPr>
            <p:ph type="sldNum" sz="quarter" idx="12"/>
          </p:nvPr>
        </p:nvSpPr>
        <p:spPr/>
        <p:txBody>
          <a:bodyPr/>
          <a:lstStyle/>
          <a:p>
            <a:fld id="{E461C070-390A-405B-BE7E-524685EE6652}" type="slidenum">
              <a:rPr kumimoji="1" lang="ja-JP" altLang="en-US" smtClean="0"/>
              <a:t>5</a:t>
            </a:fld>
            <a:endParaRPr kumimoji="1" lang="ja-JP" altLang="en-US"/>
          </a:p>
        </p:txBody>
      </p:sp>
    </p:spTree>
    <p:extLst>
      <p:ext uri="{BB962C8B-B14F-4D97-AF65-F5344CB8AC3E}">
        <p14:creationId xmlns:p14="http://schemas.microsoft.com/office/powerpoint/2010/main" val="4126860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8EE3D-5132-0D7D-E173-A42F476D215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9C071C0-6A09-44C2-89D5-52F2F3A1F4DB}"/>
              </a:ext>
            </a:extLst>
          </p:cNvPr>
          <p:cNvSpPr>
            <a:spLocks noGrp="1"/>
          </p:cNvSpPr>
          <p:nvPr>
            <p:ph type="title"/>
          </p:nvPr>
        </p:nvSpPr>
        <p:spPr>
          <a:xfrm>
            <a:off x="628650" y="365127"/>
            <a:ext cx="7886700" cy="653975"/>
          </a:xfrm>
        </p:spPr>
        <p:txBody>
          <a:bodyPr>
            <a:normAutofit fontScale="90000"/>
          </a:bodyPr>
          <a:lstStyle/>
          <a:p>
            <a:r>
              <a:rPr lang="en-US" altLang="ja-JP" sz="3600" b="1" dirty="0"/>
              <a:t>3. </a:t>
            </a:r>
            <a:r>
              <a:rPr lang="ja-JP" altLang="ja-JP" sz="3600" b="1" dirty="0"/>
              <a:t>日本版</a:t>
            </a:r>
            <a:r>
              <a:rPr lang="en-US" altLang="ja-JP" sz="3600" b="1" dirty="0"/>
              <a:t>NQF</a:t>
            </a:r>
            <a:r>
              <a:rPr lang="ja-JP" altLang="ja-JP" sz="3600" b="1" dirty="0"/>
              <a:t>の開発に向けた</a:t>
            </a:r>
            <a:r>
              <a:rPr lang="en-US" altLang="ja-JP" sz="3600" b="1" dirty="0"/>
              <a:t>5</a:t>
            </a:r>
            <a:r>
              <a:rPr lang="ja-JP" altLang="ja-JP" sz="3600" b="1" dirty="0"/>
              <a:t>つの課題</a:t>
            </a:r>
            <a:r>
              <a:rPr lang="en-US" altLang="ja-JP" sz="3600" b="1" dirty="0"/>
              <a:t>(</a:t>
            </a:r>
            <a:r>
              <a:rPr lang="ja-JP" altLang="en-US" sz="3600" b="1" dirty="0"/>
              <a:t>続</a:t>
            </a:r>
            <a:r>
              <a:rPr lang="en-US" altLang="ja-JP" sz="3600" b="1" dirty="0"/>
              <a:t>)</a:t>
            </a:r>
            <a:endParaRPr kumimoji="1" lang="ja-JP" altLang="en-US" dirty="0"/>
          </a:p>
        </p:txBody>
      </p:sp>
      <p:sp>
        <p:nvSpPr>
          <p:cNvPr id="3" name="コンテンツ プレースホルダー 2">
            <a:extLst>
              <a:ext uri="{FF2B5EF4-FFF2-40B4-BE49-F238E27FC236}">
                <a16:creationId xmlns:a16="http://schemas.microsoft.com/office/drawing/2014/main" id="{8AB890A9-C74B-CEB3-1472-4530BA2A5E5E}"/>
              </a:ext>
            </a:extLst>
          </p:cNvPr>
          <p:cNvSpPr>
            <a:spLocks noGrp="1"/>
          </p:cNvSpPr>
          <p:nvPr>
            <p:ph idx="1"/>
          </p:nvPr>
        </p:nvSpPr>
        <p:spPr>
          <a:xfrm>
            <a:off x="628650" y="1207566"/>
            <a:ext cx="8068620" cy="5228135"/>
          </a:xfrm>
        </p:spPr>
        <p:txBody>
          <a:bodyPr>
            <a:normAutofit lnSpcReduction="10000"/>
          </a:bodyPr>
          <a:lstStyle/>
          <a:p>
            <a:pPr marL="971550" lvl="1" indent="-514350">
              <a:lnSpc>
                <a:spcPct val="100000"/>
              </a:lnSpc>
              <a:buFont typeface="+mj-ea"/>
              <a:buAutoNum type="circleNumDbPlain" startAt="3"/>
            </a:pPr>
            <a:r>
              <a:rPr lang="ja-JP" altLang="ja-JP" b="1" dirty="0"/>
              <a:t>学術と職業の両アプローチを反映したレベル記述語（ディスクリプタ）</a:t>
            </a:r>
            <a:r>
              <a:rPr lang="en-US" altLang="ja-JP" dirty="0"/>
              <a:t>: </a:t>
            </a:r>
            <a:r>
              <a:rPr lang="ja-JP" altLang="ja-JP" dirty="0"/>
              <a:t>学術的な省察による「批判的理解力」と、職業的な実践参加による「今日的技術の知識」を対等に位置づける記述が求められる 。</a:t>
            </a:r>
          </a:p>
          <a:p>
            <a:pPr marL="971550" lvl="1" indent="-514350">
              <a:lnSpc>
                <a:spcPct val="100000"/>
              </a:lnSpc>
              <a:buFont typeface="+mj-ea"/>
              <a:buAutoNum type="circleNumDbPlain" startAt="3"/>
            </a:pPr>
            <a:r>
              <a:rPr lang="ja-JP" altLang="ja-JP" b="1" dirty="0"/>
              <a:t>分野別アプローチ（</a:t>
            </a:r>
            <a:r>
              <a:rPr lang="en-US" altLang="ja-JP" b="1" dirty="0"/>
              <a:t>SQF</a:t>
            </a:r>
            <a:r>
              <a:rPr lang="ja-JP" altLang="ja-JP" b="1" dirty="0"/>
              <a:t>）の重要性</a:t>
            </a:r>
            <a:r>
              <a:rPr lang="en-US" altLang="ja-JP" dirty="0"/>
              <a:t>: NQF</a:t>
            </a:r>
            <a:r>
              <a:rPr lang="ja-JP" altLang="ja-JP" dirty="0"/>
              <a:t>を実効的なものにするには、専門分野ごとの枠組み（</a:t>
            </a:r>
            <a:r>
              <a:rPr lang="en-US" altLang="ja-JP" dirty="0"/>
              <a:t>SQF</a:t>
            </a:r>
            <a:r>
              <a:rPr lang="ja-JP" altLang="ja-JP" dirty="0"/>
              <a:t>）が必要である 。これには、</a:t>
            </a:r>
            <a:r>
              <a:rPr lang="en-US" altLang="ja-JP" dirty="0"/>
              <a:t>ICT</a:t>
            </a:r>
            <a:r>
              <a:rPr lang="ja-JP" altLang="ja-JP" dirty="0"/>
              <a:t>分野の独立など国際標準に合わせた専門分野分類（</a:t>
            </a:r>
            <a:r>
              <a:rPr lang="en-US" altLang="ja-JP" dirty="0"/>
              <a:t>TSK</a:t>
            </a:r>
            <a:r>
              <a:rPr lang="ja-JP" altLang="ja-JP" dirty="0"/>
              <a:t>新分類等）を踏まえた学校種横断的な分類が喫緊の課題となる 。</a:t>
            </a:r>
          </a:p>
          <a:p>
            <a:pPr marL="971550" lvl="1" indent="-514350">
              <a:lnSpc>
                <a:spcPct val="100000"/>
              </a:lnSpc>
              <a:buFont typeface="+mj-ea"/>
              <a:buAutoNum type="circleNumDbPlain" startAt="3"/>
            </a:pPr>
            <a:r>
              <a:rPr lang="ja-JP" altLang="ja-JP" b="1" dirty="0"/>
              <a:t>ステークホルダーによる対話の場（</a:t>
            </a:r>
            <a:r>
              <a:rPr lang="en-US" altLang="ja-JP" b="1" dirty="0"/>
              <a:t>ISC</a:t>
            </a:r>
            <a:r>
              <a:rPr lang="ja-JP" altLang="ja-JP" b="1" dirty="0"/>
              <a:t>）の設定</a:t>
            </a:r>
            <a:r>
              <a:rPr lang="en-US" altLang="ja-JP" dirty="0"/>
              <a:t>: NQF</a:t>
            </a:r>
            <a:r>
              <a:rPr lang="ja-JP" altLang="ja-JP" dirty="0"/>
              <a:t>の策定・運用には、教育機関と産業界・労働界をつなぐ「産業別技能審議会（</a:t>
            </a:r>
            <a:r>
              <a:rPr lang="en-US" altLang="ja-JP" dirty="0"/>
              <a:t>ISC</a:t>
            </a:r>
            <a:r>
              <a:rPr lang="ja-JP" altLang="ja-JP" dirty="0"/>
              <a:t>）」のような中間団体の設置が不可欠である 。</a:t>
            </a:r>
          </a:p>
          <a:p>
            <a:endParaRPr kumimoji="1" lang="ja-JP" altLang="en-US" dirty="0"/>
          </a:p>
        </p:txBody>
      </p:sp>
      <p:sp>
        <p:nvSpPr>
          <p:cNvPr id="4" name="日付プレースホルダー 3">
            <a:extLst>
              <a:ext uri="{FF2B5EF4-FFF2-40B4-BE49-F238E27FC236}">
                <a16:creationId xmlns:a16="http://schemas.microsoft.com/office/drawing/2014/main" id="{A7B3290A-C615-9D3C-0772-AF59A0F57615}"/>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4434FD76-CB19-4A47-97AB-1553EB3F2F6C}"/>
              </a:ext>
            </a:extLst>
          </p:cNvPr>
          <p:cNvSpPr>
            <a:spLocks noGrp="1"/>
          </p:cNvSpPr>
          <p:nvPr>
            <p:ph type="sldNum" sz="quarter" idx="12"/>
          </p:nvPr>
        </p:nvSpPr>
        <p:spPr/>
        <p:txBody>
          <a:bodyPr/>
          <a:lstStyle/>
          <a:p>
            <a:fld id="{E461C070-390A-405B-BE7E-524685EE6652}" type="slidenum">
              <a:rPr kumimoji="1" lang="ja-JP" altLang="en-US" smtClean="0"/>
              <a:t>6</a:t>
            </a:fld>
            <a:endParaRPr kumimoji="1" lang="ja-JP" altLang="en-US"/>
          </a:p>
        </p:txBody>
      </p:sp>
    </p:spTree>
    <p:extLst>
      <p:ext uri="{BB962C8B-B14F-4D97-AF65-F5344CB8AC3E}">
        <p14:creationId xmlns:p14="http://schemas.microsoft.com/office/powerpoint/2010/main" val="3238050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A3980E-C6F0-3E9E-70B7-CF750FCFD7EF}"/>
              </a:ext>
            </a:extLst>
          </p:cNvPr>
          <p:cNvSpPr>
            <a:spLocks noGrp="1"/>
          </p:cNvSpPr>
          <p:nvPr>
            <p:ph type="title"/>
          </p:nvPr>
        </p:nvSpPr>
        <p:spPr>
          <a:xfrm>
            <a:off x="209405" y="551433"/>
            <a:ext cx="8746131" cy="739896"/>
          </a:xfrm>
        </p:spPr>
        <p:txBody>
          <a:bodyPr>
            <a:normAutofit/>
          </a:bodyPr>
          <a:lstStyle/>
          <a:p>
            <a:r>
              <a:rPr lang="en-US" altLang="ja-JP" sz="3200" b="1" dirty="0"/>
              <a:t>4. NQF</a:t>
            </a:r>
            <a:r>
              <a:rPr lang="ja-JP" altLang="ja-JP" sz="3200" b="1" dirty="0"/>
              <a:t>がもたらす「可視性」と「浸透可能性」</a:t>
            </a:r>
            <a:endParaRPr kumimoji="1" lang="ja-JP" altLang="en-US" sz="3200" dirty="0"/>
          </a:p>
        </p:txBody>
      </p:sp>
      <p:sp>
        <p:nvSpPr>
          <p:cNvPr id="3" name="コンテンツ プレースホルダー 2">
            <a:extLst>
              <a:ext uri="{FF2B5EF4-FFF2-40B4-BE49-F238E27FC236}">
                <a16:creationId xmlns:a16="http://schemas.microsoft.com/office/drawing/2014/main" id="{1E0FF61B-8E9A-D945-E01C-5CCFA0EDDE05}"/>
              </a:ext>
            </a:extLst>
          </p:cNvPr>
          <p:cNvSpPr>
            <a:spLocks noGrp="1"/>
          </p:cNvSpPr>
          <p:nvPr>
            <p:ph idx="1"/>
          </p:nvPr>
        </p:nvSpPr>
        <p:spPr/>
        <p:txBody>
          <a:bodyPr/>
          <a:lstStyle/>
          <a:p>
            <a:pPr>
              <a:lnSpc>
                <a:spcPct val="100000"/>
              </a:lnSpc>
              <a:spcBef>
                <a:spcPts val="600"/>
              </a:spcBef>
            </a:pPr>
            <a:r>
              <a:rPr lang="en-US" altLang="ja-JP" dirty="0"/>
              <a:t>NQF</a:t>
            </a:r>
            <a:r>
              <a:rPr lang="ja-JP" altLang="ja-JP" dirty="0"/>
              <a:t>の理念は、学位・資格の「可視性」と「浸透可能性」に集約される 。</a:t>
            </a:r>
          </a:p>
          <a:p>
            <a:pPr lvl="1">
              <a:lnSpc>
                <a:spcPct val="100000"/>
              </a:lnSpc>
              <a:spcBef>
                <a:spcPts val="1200"/>
              </a:spcBef>
            </a:pPr>
            <a:r>
              <a:rPr lang="ja-JP" altLang="ja-JP" b="1" dirty="0"/>
              <a:t>可視性（</a:t>
            </a:r>
            <a:r>
              <a:rPr lang="en-US" altLang="ja-JP" b="1" dirty="0"/>
              <a:t>transparency</a:t>
            </a:r>
            <a:r>
              <a:rPr lang="ja-JP" altLang="ja-JP" b="1" dirty="0"/>
              <a:t>）</a:t>
            </a:r>
            <a:r>
              <a:rPr lang="en-US" altLang="ja-JP" dirty="0"/>
              <a:t>: </a:t>
            </a:r>
            <a:r>
              <a:rPr lang="ja-JP" altLang="ja-JP" dirty="0"/>
              <a:t>職業能力を可視化することで、労働市場での適切なマッチングや、グローバルな資格の相互承認を容易にする 。</a:t>
            </a:r>
          </a:p>
          <a:p>
            <a:endParaRPr kumimoji="1" lang="ja-JP" altLang="en-US" dirty="0"/>
          </a:p>
        </p:txBody>
      </p:sp>
      <p:sp>
        <p:nvSpPr>
          <p:cNvPr id="4" name="日付プレースホルダー 3">
            <a:extLst>
              <a:ext uri="{FF2B5EF4-FFF2-40B4-BE49-F238E27FC236}">
                <a16:creationId xmlns:a16="http://schemas.microsoft.com/office/drawing/2014/main" id="{472CFD10-15A3-E16B-6C66-DF33FD949BD1}"/>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C264DC91-DB9D-430F-5B1B-728FAF4BEAC2}"/>
              </a:ext>
            </a:extLst>
          </p:cNvPr>
          <p:cNvSpPr>
            <a:spLocks noGrp="1"/>
          </p:cNvSpPr>
          <p:nvPr>
            <p:ph type="sldNum" sz="quarter" idx="12"/>
          </p:nvPr>
        </p:nvSpPr>
        <p:spPr/>
        <p:txBody>
          <a:bodyPr/>
          <a:lstStyle/>
          <a:p>
            <a:fld id="{E461C070-390A-405B-BE7E-524685EE6652}" type="slidenum">
              <a:rPr kumimoji="1" lang="ja-JP" altLang="en-US" smtClean="0"/>
              <a:t>7</a:t>
            </a:fld>
            <a:endParaRPr kumimoji="1" lang="ja-JP" altLang="en-US"/>
          </a:p>
        </p:txBody>
      </p:sp>
    </p:spTree>
    <p:extLst>
      <p:ext uri="{BB962C8B-B14F-4D97-AF65-F5344CB8AC3E}">
        <p14:creationId xmlns:p14="http://schemas.microsoft.com/office/powerpoint/2010/main" val="734747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3BB11-982C-CBFF-AF46-F6D798F0B58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675FE07-7DB0-4F34-5897-754B68D8C36D}"/>
              </a:ext>
            </a:extLst>
          </p:cNvPr>
          <p:cNvSpPr>
            <a:spLocks noGrp="1"/>
          </p:cNvSpPr>
          <p:nvPr>
            <p:ph type="title"/>
          </p:nvPr>
        </p:nvSpPr>
        <p:spPr>
          <a:xfrm>
            <a:off x="209405" y="551433"/>
            <a:ext cx="8746131" cy="1094804"/>
          </a:xfrm>
        </p:spPr>
        <p:txBody>
          <a:bodyPr>
            <a:normAutofit/>
          </a:bodyPr>
          <a:lstStyle/>
          <a:p>
            <a:r>
              <a:rPr lang="en-US" altLang="ja-JP" sz="3200" b="1" dirty="0"/>
              <a:t>4. NQF</a:t>
            </a:r>
            <a:r>
              <a:rPr lang="ja-JP" altLang="ja-JP" sz="3200" b="1" dirty="0"/>
              <a:t>がもたらす「可視性」と「浸透可能性」</a:t>
            </a:r>
            <a:br>
              <a:rPr lang="en-US" altLang="ja-JP" sz="3200" b="1" dirty="0"/>
            </a:br>
            <a:r>
              <a:rPr lang="ja-JP" altLang="en-US" sz="3200" b="1" dirty="0"/>
              <a:t>　　　　　　　　　　　　　　　　　　　</a:t>
            </a:r>
            <a:r>
              <a:rPr lang="en-US" altLang="ja-JP" sz="3200" b="1" dirty="0"/>
              <a:t>(</a:t>
            </a:r>
            <a:r>
              <a:rPr lang="ja-JP" altLang="en-US" sz="3200" b="1" dirty="0"/>
              <a:t>続</a:t>
            </a:r>
            <a:r>
              <a:rPr lang="en-US" altLang="ja-JP" sz="3200" b="1" dirty="0"/>
              <a:t>)</a:t>
            </a:r>
            <a:endParaRPr kumimoji="1" lang="ja-JP" altLang="en-US" sz="3200" dirty="0"/>
          </a:p>
        </p:txBody>
      </p:sp>
      <p:sp>
        <p:nvSpPr>
          <p:cNvPr id="3" name="コンテンツ プレースホルダー 2">
            <a:extLst>
              <a:ext uri="{FF2B5EF4-FFF2-40B4-BE49-F238E27FC236}">
                <a16:creationId xmlns:a16="http://schemas.microsoft.com/office/drawing/2014/main" id="{5FED7E80-EFFD-A2AF-8BFA-1094CC28C39A}"/>
              </a:ext>
            </a:extLst>
          </p:cNvPr>
          <p:cNvSpPr>
            <a:spLocks noGrp="1"/>
          </p:cNvSpPr>
          <p:nvPr>
            <p:ph idx="1"/>
          </p:nvPr>
        </p:nvSpPr>
        <p:spPr/>
        <p:txBody>
          <a:bodyPr>
            <a:normAutofit/>
          </a:bodyPr>
          <a:lstStyle/>
          <a:p>
            <a:pPr marL="457200" lvl="1" indent="0">
              <a:lnSpc>
                <a:spcPct val="100000"/>
              </a:lnSpc>
              <a:spcBef>
                <a:spcPts val="1200"/>
              </a:spcBef>
              <a:buNone/>
            </a:pPr>
            <a:r>
              <a:rPr lang="en-US" altLang="ja-JP" b="1" dirty="0"/>
              <a:t>•</a:t>
            </a:r>
            <a:r>
              <a:rPr lang="ja-JP" altLang="en-US" b="1" dirty="0"/>
              <a:t>浸透可能性</a:t>
            </a:r>
            <a:r>
              <a:rPr lang="ja-JP" altLang="ja-JP" b="1" dirty="0"/>
              <a:t>（</a:t>
            </a:r>
            <a:r>
              <a:rPr lang="en-US" altLang="ja-JP" b="1" dirty="0"/>
              <a:t>permeability</a:t>
            </a:r>
            <a:r>
              <a:rPr lang="ja-JP" altLang="ja-JP" b="1" dirty="0"/>
              <a:t>） </a:t>
            </a:r>
            <a:r>
              <a:rPr lang="en-US" altLang="ja-JP" b="1" dirty="0"/>
              <a:t>: </a:t>
            </a:r>
            <a:r>
              <a:rPr lang="ja-JP" altLang="en-US" dirty="0"/>
              <a:t>「界」を越える学びやキャリアを実現する。ここで</a:t>
            </a:r>
            <a:r>
              <a:rPr lang="en-US" altLang="ja-JP" dirty="0"/>
              <a:t>5</a:t>
            </a:r>
            <a:r>
              <a:rPr lang="ja-JP" altLang="en-US" dirty="0"/>
              <a:t>つの領域がある 。</a:t>
            </a:r>
          </a:p>
          <a:p>
            <a:pPr marL="1371600" lvl="2" indent="-457200">
              <a:lnSpc>
                <a:spcPct val="100000"/>
              </a:lnSpc>
              <a:spcBef>
                <a:spcPts val="1200"/>
              </a:spcBef>
              <a:buFont typeface="+mj-lt"/>
              <a:buAutoNum type="arabicPeriod"/>
            </a:pPr>
            <a:r>
              <a:rPr lang="ja-JP" altLang="en-US" b="1" dirty="0"/>
              <a:t>学術教育と職業教育の相互移行（大学への編入学等の制度の原理原則の確立） </a:t>
            </a:r>
          </a:p>
          <a:p>
            <a:pPr marL="1371600" lvl="2" indent="-457200">
              <a:lnSpc>
                <a:spcPct val="100000"/>
              </a:lnSpc>
              <a:spcBef>
                <a:spcPts val="1200"/>
              </a:spcBef>
              <a:buFont typeface="+mj-lt"/>
              <a:buAutoNum type="arabicPeriod"/>
            </a:pPr>
            <a:r>
              <a:rPr lang="ja-JP" altLang="en-US" b="1" dirty="0"/>
              <a:t>労働から教育への環流（既学習経験の認定）</a:t>
            </a:r>
          </a:p>
          <a:p>
            <a:pPr marL="1371600" lvl="2" indent="-457200">
              <a:lnSpc>
                <a:spcPct val="100000"/>
              </a:lnSpc>
              <a:spcBef>
                <a:spcPts val="1200"/>
              </a:spcBef>
              <a:buFont typeface="+mj-lt"/>
              <a:buAutoNum type="arabicPeriod"/>
            </a:pPr>
            <a:r>
              <a:rPr lang="ja-JP" altLang="en-US" b="1" dirty="0"/>
              <a:t>国境を越えた学生の移動</a:t>
            </a:r>
          </a:p>
          <a:p>
            <a:pPr marL="1371600" lvl="2" indent="-457200">
              <a:lnSpc>
                <a:spcPct val="100000"/>
              </a:lnSpc>
              <a:spcBef>
                <a:spcPts val="1200"/>
              </a:spcBef>
              <a:buFont typeface="+mj-lt"/>
              <a:buAutoNum type="arabicPeriod"/>
            </a:pPr>
            <a:r>
              <a:rPr lang="ja-JP" altLang="en-US" b="1" dirty="0"/>
              <a:t>企業・業種を横断した労働移動の促進</a:t>
            </a:r>
          </a:p>
          <a:p>
            <a:pPr marL="1371600" lvl="2" indent="-457200">
              <a:lnSpc>
                <a:spcPct val="100000"/>
              </a:lnSpc>
              <a:spcBef>
                <a:spcPts val="1200"/>
              </a:spcBef>
              <a:buFont typeface="+mj-lt"/>
              <a:buAutoNum type="arabicPeriod"/>
            </a:pPr>
            <a:r>
              <a:rPr lang="ja-JP" altLang="en-US" b="1" dirty="0"/>
              <a:t>グローバルな労働市場での移動</a:t>
            </a:r>
          </a:p>
          <a:p>
            <a:endParaRPr kumimoji="1" lang="ja-JP" altLang="en-US" dirty="0"/>
          </a:p>
        </p:txBody>
      </p:sp>
      <p:sp>
        <p:nvSpPr>
          <p:cNvPr id="4" name="日付プレースホルダー 3">
            <a:extLst>
              <a:ext uri="{FF2B5EF4-FFF2-40B4-BE49-F238E27FC236}">
                <a16:creationId xmlns:a16="http://schemas.microsoft.com/office/drawing/2014/main" id="{167BE58F-699B-480B-D26F-7D567073ADE8}"/>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80F97AD5-447F-70C9-D7AE-FA4A032A87D3}"/>
              </a:ext>
            </a:extLst>
          </p:cNvPr>
          <p:cNvSpPr>
            <a:spLocks noGrp="1"/>
          </p:cNvSpPr>
          <p:nvPr>
            <p:ph type="sldNum" sz="quarter" idx="12"/>
          </p:nvPr>
        </p:nvSpPr>
        <p:spPr/>
        <p:txBody>
          <a:bodyPr/>
          <a:lstStyle/>
          <a:p>
            <a:fld id="{E461C070-390A-405B-BE7E-524685EE6652}" type="slidenum">
              <a:rPr kumimoji="1" lang="ja-JP" altLang="en-US" smtClean="0"/>
              <a:t>8</a:t>
            </a:fld>
            <a:endParaRPr kumimoji="1" lang="ja-JP" altLang="en-US"/>
          </a:p>
        </p:txBody>
      </p:sp>
    </p:spTree>
    <p:extLst>
      <p:ext uri="{BB962C8B-B14F-4D97-AF65-F5344CB8AC3E}">
        <p14:creationId xmlns:p14="http://schemas.microsoft.com/office/powerpoint/2010/main" val="545703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05BC2B-2004-F193-6269-188C11C2B412}"/>
              </a:ext>
            </a:extLst>
          </p:cNvPr>
          <p:cNvSpPr>
            <a:spLocks noGrp="1"/>
          </p:cNvSpPr>
          <p:nvPr>
            <p:ph type="title"/>
          </p:nvPr>
        </p:nvSpPr>
        <p:spPr/>
        <p:txBody>
          <a:bodyPr>
            <a:normAutofit fontScale="90000"/>
          </a:bodyPr>
          <a:lstStyle/>
          <a:p>
            <a:r>
              <a:rPr lang="en-US" altLang="ja-JP" sz="3600" b="1" dirty="0"/>
              <a:t>5. </a:t>
            </a:r>
            <a:r>
              <a:rPr lang="ja-JP" altLang="ja-JP" sz="3600" b="1" dirty="0"/>
              <a:t>結びに：学修者の幸せを本位にめざす</a:t>
            </a:r>
            <a:br>
              <a:rPr lang="en-US" altLang="ja-JP" sz="3600" b="1" dirty="0"/>
            </a:br>
            <a:r>
              <a:rPr lang="ja-JP" altLang="ja-JP" sz="3600" b="1" dirty="0"/>
              <a:t>学修者本位の教育と社会のシステムへ</a:t>
            </a:r>
            <a:endParaRPr kumimoji="1" lang="ja-JP" altLang="en-US" dirty="0"/>
          </a:p>
        </p:txBody>
      </p:sp>
      <p:sp>
        <p:nvSpPr>
          <p:cNvPr id="3" name="コンテンツ プレースホルダー 2">
            <a:extLst>
              <a:ext uri="{FF2B5EF4-FFF2-40B4-BE49-F238E27FC236}">
                <a16:creationId xmlns:a16="http://schemas.microsoft.com/office/drawing/2014/main" id="{435302DB-146E-FCC0-881B-ECCBFCEC2709}"/>
              </a:ext>
            </a:extLst>
          </p:cNvPr>
          <p:cNvSpPr>
            <a:spLocks noGrp="1"/>
          </p:cNvSpPr>
          <p:nvPr>
            <p:ph idx="1"/>
          </p:nvPr>
        </p:nvSpPr>
        <p:spPr>
          <a:xfrm>
            <a:off x="628650" y="2045185"/>
            <a:ext cx="7886700" cy="4131778"/>
          </a:xfrm>
        </p:spPr>
        <p:txBody>
          <a:bodyPr/>
          <a:lstStyle/>
          <a:p>
            <a:pPr>
              <a:lnSpc>
                <a:spcPct val="100000"/>
              </a:lnSpc>
              <a:spcBef>
                <a:spcPts val="1800"/>
              </a:spcBef>
            </a:pPr>
            <a:r>
              <a:rPr lang="ja-JP" altLang="ja-JP" dirty="0"/>
              <a:t>日本版</a:t>
            </a:r>
            <a:r>
              <a:rPr lang="en-US" altLang="ja-JP" dirty="0"/>
              <a:t>NQF</a:t>
            </a:r>
            <a:r>
              <a:rPr lang="ja-JP" altLang="ja-JP" dirty="0"/>
              <a:t>の構築は、学歴という旧来の価値観から脱却し、個々の能力を適正に評価する教育と社会のシステムへの転換を意味する 。</a:t>
            </a:r>
            <a:endParaRPr lang="en-US" altLang="ja-JP" dirty="0"/>
          </a:p>
          <a:p>
            <a:pPr>
              <a:lnSpc>
                <a:spcPct val="100000"/>
              </a:lnSpc>
              <a:spcBef>
                <a:spcPts val="1800"/>
              </a:spcBef>
            </a:pPr>
            <a:r>
              <a:rPr lang="ja-JP" altLang="ja-JP" dirty="0"/>
              <a:t>学修者がその成長の過程で自由に「界」を越え、豊かなキャリアを形成できる「学修者本位」の社会の実現に向け、専修学校は分野別の部会組織等を活用し、対話の基盤（</a:t>
            </a:r>
            <a:r>
              <a:rPr lang="en-US" altLang="ja-JP" dirty="0"/>
              <a:t>ISC</a:t>
            </a:r>
            <a:r>
              <a:rPr lang="ja-JP" altLang="ja-JP" dirty="0"/>
              <a:t>の基礎）を構築していく役割が期待されている 。</a:t>
            </a:r>
          </a:p>
          <a:p>
            <a:endParaRPr kumimoji="1" lang="ja-JP" altLang="en-US" dirty="0"/>
          </a:p>
        </p:txBody>
      </p:sp>
      <p:sp>
        <p:nvSpPr>
          <p:cNvPr id="4" name="日付プレースホルダー 3">
            <a:extLst>
              <a:ext uri="{FF2B5EF4-FFF2-40B4-BE49-F238E27FC236}">
                <a16:creationId xmlns:a16="http://schemas.microsoft.com/office/drawing/2014/main" id="{EA4BC25D-0373-0C79-51F1-7F155BA037D8}"/>
              </a:ext>
            </a:extLst>
          </p:cNvPr>
          <p:cNvSpPr>
            <a:spLocks noGrp="1"/>
          </p:cNvSpPr>
          <p:nvPr>
            <p:ph type="dt" sz="half" idx="10"/>
          </p:nvPr>
        </p:nvSpPr>
        <p:spPr/>
        <p:txBody>
          <a:bodyPr/>
          <a:lstStyle/>
          <a:p>
            <a:fld id="{448A801B-B991-4C0E-833B-168FAC959CD2}" type="datetime1">
              <a:rPr kumimoji="1" lang="ja-JP" altLang="en-US" smtClean="0"/>
              <a:t>2026/3/3</a:t>
            </a:fld>
            <a:endParaRPr kumimoji="1" lang="ja-JP" altLang="en-US"/>
          </a:p>
        </p:txBody>
      </p:sp>
      <p:sp>
        <p:nvSpPr>
          <p:cNvPr id="5" name="スライド番号プレースホルダー 4">
            <a:extLst>
              <a:ext uri="{FF2B5EF4-FFF2-40B4-BE49-F238E27FC236}">
                <a16:creationId xmlns:a16="http://schemas.microsoft.com/office/drawing/2014/main" id="{A200C520-4455-6EE7-109C-9965A0069602}"/>
              </a:ext>
            </a:extLst>
          </p:cNvPr>
          <p:cNvSpPr>
            <a:spLocks noGrp="1"/>
          </p:cNvSpPr>
          <p:nvPr>
            <p:ph type="sldNum" sz="quarter" idx="12"/>
          </p:nvPr>
        </p:nvSpPr>
        <p:spPr/>
        <p:txBody>
          <a:bodyPr/>
          <a:lstStyle/>
          <a:p>
            <a:fld id="{E461C070-390A-405B-BE7E-524685EE6652}" type="slidenum">
              <a:rPr kumimoji="1" lang="ja-JP" altLang="en-US" smtClean="0"/>
              <a:t>9</a:t>
            </a:fld>
            <a:endParaRPr kumimoji="1" lang="ja-JP" altLang="en-US"/>
          </a:p>
        </p:txBody>
      </p:sp>
    </p:spTree>
    <p:extLst>
      <p:ext uri="{BB962C8B-B14F-4D97-AF65-F5344CB8AC3E}">
        <p14:creationId xmlns:p14="http://schemas.microsoft.com/office/powerpoint/2010/main" val="351813286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TotalTime>
  <Words>1153</Words>
  <Application>Microsoft Office PowerPoint</Application>
  <PresentationFormat>画面に合わせる (4:3)</PresentationFormat>
  <Paragraphs>55</Paragraphs>
  <Slides>10</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10</vt:i4>
      </vt:variant>
    </vt:vector>
  </HeadingPairs>
  <TitlesOfParts>
    <vt:vector size="14" baseType="lpstr">
      <vt:lpstr>游ゴシック</vt:lpstr>
      <vt:lpstr>游ゴシック Light</vt:lpstr>
      <vt:lpstr>Arial</vt:lpstr>
      <vt:lpstr>Office テーマ</vt:lpstr>
      <vt:lpstr>       東京都専修学校各種学校協会 専修学校振興構想懇談会第2次検討部会第3回： 2026年3月3日(火) 13:00～15:00@Zoom  　 職業教育体系の確立に向けた 　日本版NQFの開発と実装 　　　　　　（要約）</vt:lpstr>
      <vt:lpstr>1. はじめに：学修者本位の教育訓練と 　　　国家学位資格枠組（NQF）</vt:lpstr>
      <vt:lpstr>2. 日本における国家学位資格枠組み（NQF）の必要性と困難   （1）日本特有の困難：「イエ社会」の構造</vt:lpstr>
      <vt:lpstr>2. 日本における国家学位資格枠組み（NQF）の必要性と困難 　 （2）NQFを必要とする3つの潮流</vt:lpstr>
      <vt:lpstr>3. 日本版NQFの開発に向けた5つの課題</vt:lpstr>
      <vt:lpstr>3. 日本版NQFの開発に向けた5つの課題(続)</vt:lpstr>
      <vt:lpstr>4. NQFがもたらす「可視性」と「浸透可能性」</vt:lpstr>
      <vt:lpstr>4. NQFがもたらす「可視性」と「浸透可能性」 　　　　　　　　　　　　　　　　　　　(続)</vt:lpstr>
      <vt:lpstr>5. 結びに：学修者の幸せを本位にめざす 学修者本位の教育と社会のシステムへ</vt:lpstr>
      <vt:lpstr>関連資料は、以下参照ください</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圭一 吉本</dc:creator>
  <cp:lastModifiedBy>野田</cp:lastModifiedBy>
  <cp:revision>14</cp:revision>
  <cp:lastPrinted>2026-03-03T00:33:22Z</cp:lastPrinted>
  <dcterms:created xsi:type="dcterms:W3CDTF">2025-12-06T10:22:08Z</dcterms:created>
  <dcterms:modified xsi:type="dcterms:W3CDTF">2026-03-03T01:20:36Z</dcterms:modified>
</cp:coreProperties>
</file>